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7" r:id="rId5"/>
    <p:sldId id="271" r:id="rId6"/>
    <p:sldId id="261" r:id="rId7"/>
    <p:sldId id="262" r:id="rId8"/>
    <p:sldId id="264" r:id="rId9"/>
    <p:sldId id="263" r:id="rId10"/>
    <p:sldId id="266" r:id="rId11"/>
    <p:sldId id="268" r:id="rId12"/>
    <p:sldId id="269" r:id="rId13"/>
    <p:sldId id="270" r:id="rId14"/>
    <p:sldId id="272" r:id="rId15"/>
    <p:sldId id="282" r:id="rId16"/>
    <p:sldId id="283" r:id="rId17"/>
    <p:sldId id="285" r:id="rId18"/>
    <p:sldId id="287" r:id="rId19"/>
    <p:sldId id="288" r:id="rId20"/>
    <p:sldId id="289" r:id="rId21"/>
    <p:sldId id="286" r:id="rId22"/>
    <p:sldId id="284" r:id="rId23"/>
    <p:sldId id="290" r:id="rId24"/>
    <p:sldId id="291" r:id="rId25"/>
    <p:sldId id="294" r:id="rId26"/>
    <p:sldId id="292" r:id="rId27"/>
    <p:sldId id="295" r:id="rId28"/>
    <p:sldId id="293" r:id="rId29"/>
    <p:sldId id="296" r:id="rId30"/>
    <p:sldId id="298" r:id="rId31"/>
    <p:sldId id="265" r:id="rId32"/>
    <p:sldId id="256" r:id="rId33"/>
    <p:sldId id="257" r:id="rId34"/>
    <p:sldId id="281" r:id="rId35"/>
    <p:sldId id="273" r:id="rId36"/>
    <p:sldId id="274" r:id="rId37"/>
    <p:sldId id="275" r:id="rId38"/>
    <p:sldId id="276" r:id="rId39"/>
    <p:sldId id="297" r:id="rId40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E46A4E9-E9B0-4222-BC40-DD8E2476BB1E}">
          <p14:sldIdLst>
            <p14:sldId id="258"/>
            <p14:sldId id="259"/>
            <p14:sldId id="260"/>
            <p14:sldId id="267"/>
            <p14:sldId id="271"/>
            <p14:sldId id="261"/>
            <p14:sldId id="262"/>
            <p14:sldId id="264"/>
            <p14:sldId id="263"/>
            <p14:sldId id="266"/>
            <p14:sldId id="268"/>
            <p14:sldId id="269"/>
            <p14:sldId id="270"/>
            <p14:sldId id="272"/>
            <p14:sldId id="282"/>
            <p14:sldId id="283"/>
            <p14:sldId id="285"/>
            <p14:sldId id="287"/>
            <p14:sldId id="288"/>
            <p14:sldId id="289"/>
            <p14:sldId id="286"/>
            <p14:sldId id="284"/>
            <p14:sldId id="290"/>
            <p14:sldId id="291"/>
            <p14:sldId id="294"/>
            <p14:sldId id="292"/>
            <p14:sldId id="295"/>
            <p14:sldId id="293"/>
            <p14:sldId id="296"/>
            <p14:sldId id="298"/>
          </p14:sldIdLst>
        </p14:section>
        <p14:section name="BACKUP" id="{DE2824C8-5A52-4267-B133-3A6A431E0327}">
          <p14:sldIdLst>
            <p14:sldId id="265"/>
            <p14:sldId id="256"/>
            <p14:sldId id="257"/>
            <p14:sldId id="281"/>
            <p14:sldId id="273"/>
            <p14:sldId id="274"/>
            <p14:sldId id="275"/>
            <p14:sldId id="276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0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0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9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3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2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4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6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5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8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4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59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8957-A743-48EB-AC51-000B55B3267F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FD902-97C8-450D-BB99-77A469E09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4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4B57-680F-DC3A-6279-79E7541C9F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GRAMS PDU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91A28-27A1-AF1E-A861-B8553DAAD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Dave Durachka, Code 564</a:t>
            </a:r>
          </a:p>
        </p:txBody>
      </p:sp>
    </p:spTree>
    <p:extLst>
      <p:ext uri="{BB962C8B-B14F-4D97-AF65-F5344CB8AC3E}">
        <p14:creationId xmlns:p14="http://schemas.microsoft.com/office/powerpoint/2010/main" val="60123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9F58-0C8B-AD40-EB4B-B96EF4212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Cold TPC Charge and SiPM Pre-Amp Power 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368872-FA9B-B411-9046-63B4305DE6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8388" y="3585177"/>
            <a:ext cx="6607175" cy="4567621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86C749-1C77-A684-DA5A-0F6198F3C2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image to the left describes the power board providing +/- 5V for the telemetry sections of the PDU Boards servicing the Charge and SiPM Pre-Amplifier Sub-Systems</a:t>
            </a:r>
          </a:p>
        </p:txBody>
      </p:sp>
    </p:spTree>
    <p:extLst>
      <p:ext uri="{BB962C8B-B14F-4D97-AF65-F5344CB8AC3E}">
        <p14:creationId xmlns:p14="http://schemas.microsoft.com/office/powerpoint/2010/main" val="1505702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6FDD-4C43-A4BF-B304-9EAD3A95A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SiPM Pre-Amplifier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1477B-1031-E3A0-2BA3-1964FE6B24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Image to the Right is showing the SiPM Pre-Amplifier PDU Board.  </a:t>
            </a:r>
          </a:p>
          <a:p>
            <a:pPr lvl="1"/>
            <a:r>
              <a:rPr lang="en-US" dirty="0"/>
              <a:t>J1 receives +12V from the Main PDU Board</a:t>
            </a:r>
          </a:p>
          <a:p>
            <a:pPr lvl="1"/>
            <a:r>
              <a:rPr lang="en-US" dirty="0"/>
              <a:t>J2 receives the +/- 5V from the Charge and SiPM Pre-Amplifier Board shown in the previous slide.</a:t>
            </a:r>
          </a:p>
          <a:p>
            <a:pPr lvl="1"/>
            <a:r>
              <a:rPr lang="en-US" dirty="0"/>
              <a:t>J3 Provides the telemetry from this board.</a:t>
            </a:r>
          </a:p>
          <a:p>
            <a:pPr lvl="1"/>
            <a:r>
              <a:rPr lang="en-US" dirty="0"/>
              <a:t>J4 and J5 deliver +2.5 / -5 respectively to the load.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9BD3D2-39E9-6935-16BB-C221117FE2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69238" y="3039378"/>
            <a:ext cx="6607175" cy="5659220"/>
          </a:xfrm>
        </p:spPr>
      </p:pic>
    </p:spTree>
    <p:extLst>
      <p:ext uri="{BB962C8B-B14F-4D97-AF65-F5344CB8AC3E}">
        <p14:creationId xmlns:p14="http://schemas.microsoft.com/office/powerpoint/2010/main" val="358936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56DB-ACCD-03F1-FD94-FB814AF9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Charge Pre-Amplifier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8CACB-1533-DD1D-B4F7-9710370915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image to the right is showing the Charge Pre-Amplifier PDU Board</a:t>
            </a:r>
          </a:p>
          <a:p>
            <a:pPr lvl="1"/>
            <a:r>
              <a:rPr lang="en-US" dirty="0"/>
              <a:t>J1 is receiving the +12V from the Main PDU Board</a:t>
            </a:r>
          </a:p>
          <a:p>
            <a:pPr lvl="1"/>
            <a:r>
              <a:rPr lang="en-US" dirty="0"/>
              <a:t>J2 is receiving the +/- 5V from the Charge and Pre-Amplifier Power board</a:t>
            </a:r>
          </a:p>
          <a:p>
            <a:pPr lvl="1"/>
            <a:r>
              <a:rPr lang="en-US" dirty="0"/>
              <a:t>J3 is providing the telemetry from this board</a:t>
            </a:r>
          </a:p>
          <a:p>
            <a:pPr lvl="1"/>
            <a:r>
              <a:rPr lang="en-US" dirty="0"/>
              <a:t>J5 and J4 are providing the +/- 5V to the Load.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A75096-D883-B2EB-0D74-26E5343E82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69238" y="2903391"/>
            <a:ext cx="6607175" cy="5931193"/>
          </a:xfrm>
        </p:spPr>
      </p:pic>
    </p:spTree>
    <p:extLst>
      <p:ext uri="{BB962C8B-B14F-4D97-AF65-F5344CB8AC3E}">
        <p14:creationId xmlns:p14="http://schemas.microsoft.com/office/powerpoint/2010/main" val="75387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2A7A-EA1D-601B-1D49-F81E58B7B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70015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Cold TPC Charge and SiPM Pre-Amp Box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4C7CB-BF3C-97A6-7DAF-FBCF8B0AC514}"/>
              </a:ext>
            </a:extLst>
          </p:cNvPr>
          <p:cNvSpPr/>
          <p:nvPr/>
        </p:nvSpPr>
        <p:spPr>
          <a:xfrm>
            <a:off x="2381914" y="1433384"/>
            <a:ext cx="10780972" cy="79430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BAF1EE-7303-725F-EC00-3E0A972376D2}"/>
              </a:ext>
            </a:extLst>
          </p:cNvPr>
          <p:cNvSpPr/>
          <p:nvPr/>
        </p:nvSpPr>
        <p:spPr>
          <a:xfrm>
            <a:off x="13144148" y="6184661"/>
            <a:ext cx="535562" cy="240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A9F81B-FF18-9A76-7DA3-028FB4E0FF2A}"/>
              </a:ext>
            </a:extLst>
          </p:cNvPr>
          <p:cNvSpPr/>
          <p:nvPr/>
        </p:nvSpPr>
        <p:spPr>
          <a:xfrm>
            <a:off x="2225116" y="4615511"/>
            <a:ext cx="147878" cy="11881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711A7-48A6-31F4-3EBE-F1058A0D8576}"/>
              </a:ext>
            </a:extLst>
          </p:cNvPr>
          <p:cNvSpPr/>
          <p:nvPr/>
        </p:nvSpPr>
        <p:spPr>
          <a:xfrm>
            <a:off x="2232955" y="2928567"/>
            <a:ext cx="147878" cy="8393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4FBA0-315A-1E58-7F56-5796F0720F62}"/>
              </a:ext>
            </a:extLst>
          </p:cNvPr>
          <p:cNvSpPr/>
          <p:nvPr/>
        </p:nvSpPr>
        <p:spPr>
          <a:xfrm>
            <a:off x="13153517" y="4020958"/>
            <a:ext cx="535562" cy="240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8D7ED0-B604-E7E2-C583-D90425C5E392}"/>
              </a:ext>
            </a:extLst>
          </p:cNvPr>
          <p:cNvSpPr/>
          <p:nvPr/>
        </p:nvSpPr>
        <p:spPr>
          <a:xfrm>
            <a:off x="13153517" y="5689590"/>
            <a:ext cx="535562" cy="240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4D447C-D571-FE5A-5D32-A41E83133D04}"/>
              </a:ext>
            </a:extLst>
          </p:cNvPr>
          <p:cNvSpPr/>
          <p:nvPr/>
        </p:nvSpPr>
        <p:spPr>
          <a:xfrm>
            <a:off x="9270555" y="5358775"/>
            <a:ext cx="3892331" cy="24046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CF939A-028D-B61C-E36B-30D81088D8FC}"/>
              </a:ext>
            </a:extLst>
          </p:cNvPr>
          <p:cNvSpPr txBox="1"/>
          <p:nvPr/>
        </p:nvSpPr>
        <p:spPr>
          <a:xfrm>
            <a:off x="10646586" y="7738758"/>
            <a:ext cx="2138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Charge Pre-Amplifier</a:t>
            </a:r>
            <a:br>
              <a:rPr lang="en-US" dirty="0"/>
            </a:br>
            <a:r>
              <a:rPr lang="en-US" dirty="0"/>
              <a:t>PDU Board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DBB92D-9578-F88D-FCCC-C6A4E663A30F}"/>
              </a:ext>
            </a:extLst>
          </p:cNvPr>
          <p:cNvSpPr/>
          <p:nvPr/>
        </p:nvSpPr>
        <p:spPr>
          <a:xfrm>
            <a:off x="2379751" y="4312490"/>
            <a:ext cx="3262311" cy="17835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D4EE75-3427-810E-E588-E997492D6E35}"/>
              </a:ext>
            </a:extLst>
          </p:cNvPr>
          <p:cNvSpPr/>
          <p:nvPr/>
        </p:nvSpPr>
        <p:spPr>
          <a:xfrm>
            <a:off x="9286681" y="2663756"/>
            <a:ext cx="3876205" cy="24046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97E5F-E02F-1E29-F96D-1385E98DDB89}"/>
              </a:ext>
            </a:extLst>
          </p:cNvPr>
          <p:cNvSpPr/>
          <p:nvPr/>
        </p:nvSpPr>
        <p:spPr>
          <a:xfrm>
            <a:off x="13153517" y="4546120"/>
            <a:ext cx="535562" cy="240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552218-245B-12A6-259B-6FFC6A9FB1BE}"/>
              </a:ext>
            </a:extLst>
          </p:cNvPr>
          <p:cNvSpPr txBox="1"/>
          <p:nvPr/>
        </p:nvSpPr>
        <p:spPr>
          <a:xfrm>
            <a:off x="10827468" y="2042078"/>
            <a:ext cx="1957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SiPM Pre-Amplifier</a:t>
            </a:r>
            <a:br>
              <a:rPr lang="en-US" dirty="0"/>
            </a:br>
            <a:r>
              <a:rPr lang="en-US" dirty="0"/>
              <a:t>PDU 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2CAD8-F90E-574D-B57F-B6AB950E8394}"/>
              </a:ext>
            </a:extLst>
          </p:cNvPr>
          <p:cNvSpPr txBox="1"/>
          <p:nvPr/>
        </p:nvSpPr>
        <p:spPr>
          <a:xfrm>
            <a:off x="2880275" y="3705466"/>
            <a:ext cx="2261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SiPM and Charge </a:t>
            </a:r>
            <a:br>
              <a:rPr lang="en-US" dirty="0"/>
            </a:br>
            <a:r>
              <a:rPr lang="en-US" dirty="0"/>
              <a:t>Pre-Amp Power Board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2BC564-002D-5409-95D6-8A43CB4160AF}"/>
              </a:ext>
            </a:extLst>
          </p:cNvPr>
          <p:cNvSpPr/>
          <p:nvPr/>
        </p:nvSpPr>
        <p:spPr>
          <a:xfrm>
            <a:off x="5642963" y="4430367"/>
            <a:ext cx="165001" cy="7738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7100D0-079B-D08E-821F-8E71FDBCD6B1}"/>
              </a:ext>
            </a:extLst>
          </p:cNvPr>
          <p:cNvSpPr/>
          <p:nvPr/>
        </p:nvSpPr>
        <p:spPr>
          <a:xfrm>
            <a:off x="5648819" y="5265866"/>
            <a:ext cx="165001" cy="7738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3315D5-6E9D-235B-5F31-F3153A4BE6B0}"/>
              </a:ext>
            </a:extLst>
          </p:cNvPr>
          <p:cNvSpPr txBox="1"/>
          <p:nvPr/>
        </p:nvSpPr>
        <p:spPr>
          <a:xfrm>
            <a:off x="1965174" y="3804018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59A68E-BCAE-742E-2D3E-1B74FC870640}"/>
              </a:ext>
            </a:extLst>
          </p:cNvPr>
          <p:cNvSpPr txBox="1"/>
          <p:nvPr/>
        </p:nvSpPr>
        <p:spPr>
          <a:xfrm>
            <a:off x="1968741" y="585508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1BE635-DBF5-2262-4004-03D952F326DB}"/>
              </a:ext>
            </a:extLst>
          </p:cNvPr>
          <p:cNvSpPr txBox="1"/>
          <p:nvPr/>
        </p:nvSpPr>
        <p:spPr>
          <a:xfrm>
            <a:off x="1977732" y="734629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2B65A9-5884-5E55-2645-B0A094A6C636}"/>
              </a:ext>
            </a:extLst>
          </p:cNvPr>
          <p:cNvSpPr/>
          <p:nvPr/>
        </p:nvSpPr>
        <p:spPr>
          <a:xfrm>
            <a:off x="2254037" y="1582321"/>
            <a:ext cx="147878" cy="8393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ABE319-EA2A-1067-FF3F-E8C65F231652}"/>
              </a:ext>
            </a:extLst>
          </p:cNvPr>
          <p:cNvSpPr txBox="1"/>
          <p:nvPr/>
        </p:nvSpPr>
        <p:spPr>
          <a:xfrm>
            <a:off x="2007031" y="24216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7DE15-E1B0-9BBF-6EC8-6057BE8EBE96}"/>
              </a:ext>
            </a:extLst>
          </p:cNvPr>
          <p:cNvSpPr/>
          <p:nvPr/>
        </p:nvSpPr>
        <p:spPr>
          <a:xfrm>
            <a:off x="2233243" y="6441058"/>
            <a:ext cx="147878" cy="8393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D64768B-EC7D-0FCB-517C-00AFB86260D7}"/>
              </a:ext>
            </a:extLst>
          </p:cNvPr>
          <p:cNvSpPr/>
          <p:nvPr/>
        </p:nvSpPr>
        <p:spPr>
          <a:xfrm>
            <a:off x="2220921" y="7913524"/>
            <a:ext cx="147878" cy="83933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3DC3D2-4033-701C-DC7A-A13D9CD30B5A}"/>
              </a:ext>
            </a:extLst>
          </p:cNvPr>
          <p:cNvSpPr txBox="1"/>
          <p:nvPr/>
        </p:nvSpPr>
        <p:spPr>
          <a:xfrm>
            <a:off x="1973915" y="875285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44C670-9197-B8B6-1155-5041338272E6}"/>
              </a:ext>
            </a:extLst>
          </p:cNvPr>
          <p:cNvSpPr/>
          <p:nvPr/>
        </p:nvSpPr>
        <p:spPr>
          <a:xfrm>
            <a:off x="9105833" y="5531240"/>
            <a:ext cx="165001" cy="7738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AA5C63-5CC0-CD6C-07F7-44522959B409}"/>
              </a:ext>
            </a:extLst>
          </p:cNvPr>
          <p:cNvSpPr/>
          <p:nvPr/>
        </p:nvSpPr>
        <p:spPr>
          <a:xfrm>
            <a:off x="9105832" y="6665573"/>
            <a:ext cx="165001" cy="7738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5FCC31-B0ED-09B7-D703-EBD75B4BE509}"/>
              </a:ext>
            </a:extLst>
          </p:cNvPr>
          <p:cNvSpPr/>
          <p:nvPr/>
        </p:nvSpPr>
        <p:spPr>
          <a:xfrm rot="16200000">
            <a:off x="9876070" y="7458968"/>
            <a:ext cx="165001" cy="7738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69BF78-A2B6-6828-F5B5-CEFA41D14047}"/>
              </a:ext>
            </a:extLst>
          </p:cNvPr>
          <p:cNvSpPr txBox="1"/>
          <p:nvPr/>
        </p:nvSpPr>
        <p:spPr>
          <a:xfrm>
            <a:off x="9277591" y="5726687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 </a:t>
            </a:r>
            <a:r>
              <a:rPr lang="en-US" sz="1400" dirty="0"/>
              <a:t>(Secondary PWR)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9A63AA-3C39-9DCA-79D7-4973E3278857}"/>
              </a:ext>
            </a:extLst>
          </p:cNvPr>
          <p:cNvSpPr txBox="1"/>
          <p:nvPr/>
        </p:nvSpPr>
        <p:spPr>
          <a:xfrm>
            <a:off x="9282895" y="6879835"/>
            <a:ext cx="148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 </a:t>
            </a:r>
            <a:r>
              <a:rPr lang="en-US" sz="1400" dirty="0"/>
              <a:t>(Telem power)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EB20F9-CB77-42E2-1791-EDDB79B0C5CD}"/>
              </a:ext>
            </a:extLst>
          </p:cNvPr>
          <p:cNvSpPr txBox="1"/>
          <p:nvPr/>
        </p:nvSpPr>
        <p:spPr>
          <a:xfrm>
            <a:off x="9435555" y="7369426"/>
            <a:ext cx="112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J3 (Telem)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D0BDD8-A3A0-B311-F58B-333F9B682397}"/>
              </a:ext>
            </a:extLst>
          </p:cNvPr>
          <p:cNvSpPr txBox="1"/>
          <p:nvPr/>
        </p:nvSpPr>
        <p:spPr>
          <a:xfrm>
            <a:off x="12203548" y="562539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(+5V) J5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C9DDED-CDE3-9443-CB09-A47A7F2C88B0}"/>
              </a:ext>
            </a:extLst>
          </p:cNvPr>
          <p:cNvSpPr txBox="1"/>
          <p:nvPr/>
        </p:nvSpPr>
        <p:spPr>
          <a:xfrm>
            <a:off x="12203548" y="6120461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(-5V) J4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308F763-FA7A-F64F-3290-D6AF9C749D16}"/>
              </a:ext>
            </a:extLst>
          </p:cNvPr>
          <p:cNvCxnSpPr>
            <a:stCxn id="21" idx="3"/>
            <a:endCxn id="31" idx="1"/>
          </p:cNvCxnSpPr>
          <p:nvPr/>
        </p:nvCxnSpPr>
        <p:spPr>
          <a:xfrm>
            <a:off x="5813820" y="5652810"/>
            <a:ext cx="3292012" cy="1399707"/>
          </a:xfrm>
          <a:prstGeom prst="bentConnector3">
            <a:avLst>
              <a:gd name="adj1" fmla="val 3648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0F1C14-F1E1-C14C-5B03-8228C5FE8A7B}"/>
              </a:ext>
            </a:extLst>
          </p:cNvPr>
          <p:cNvCxnSpPr/>
          <p:nvPr/>
        </p:nvCxnSpPr>
        <p:spPr>
          <a:xfrm flipH="1">
            <a:off x="7324339" y="6901582"/>
            <a:ext cx="217849" cy="2529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C978F4E-BF19-A1A2-ED36-A69434AE079D}"/>
              </a:ext>
            </a:extLst>
          </p:cNvPr>
          <p:cNvSpPr txBox="1"/>
          <p:nvPr/>
        </p:nvSpPr>
        <p:spPr>
          <a:xfrm>
            <a:off x="7240502" y="66180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74487E-C8C1-FDD6-AA6C-7AA97BCFA587}"/>
              </a:ext>
            </a:extLst>
          </p:cNvPr>
          <p:cNvSpPr txBox="1"/>
          <p:nvPr/>
        </p:nvSpPr>
        <p:spPr>
          <a:xfrm>
            <a:off x="7969243" y="671691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+/- 5V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8F2A150C-0D8F-1A35-B057-08935F196A64}"/>
              </a:ext>
            </a:extLst>
          </p:cNvPr>
          <p:cNvCxnSpPr>
            <a:stCxn id="30" idx="1"/>
            <a:endCxn id="27" idx="3"/>
          </p:cNvCxnSpPr>
          <p:nvPr/>
        </p:nvCxnSpPr>
        <p:spPr>
          <a:xfrm rot="10800000" flipV="1">
            <a:off x="2381121" y="5918184"/>
            <a:ext cx="6724712" cy="942542"/>
          </a:xfrm>
          <a:prstGeom prst="bentConnector3">
            <a:avLst>
              <a:gd name="adj1" fmla="val 40445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7271FC0-7359-9E58-C24C-1DB999312AAB}"/>
              </a:ext>
            </a:extLst>
          </p:cNvPr>
          <p:cNvCxnSpPr/>
          <p:nvPr/>
        </p:nvCxnSpPr>
        <p:spPr>
          <a:xfrm flipH="1">
            <a:off x="3906052" y="6749447"/>
            <a:ext cx="217849" cy="2529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9920BE-42D8-A904-19BF-B6AC42D66859}"/>
              </a:ext>
            </a:extLst>
          </p:cNvPr>
          <p:cNvSpPr txBox="1"/>
          <p:nvPr/>
        </p:nvSpPr>
        <p:spPr>
          <a:xfrm>
            <a:off x="3822215" y="64659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CD527E-F387-47D8-5EE3-2AF729E6E2BB}"/>
              </a:ext>
            </a:extLst>
          </p:cNvPr>
          <p:cNvSpPr txBox="1"/>
          <p:nvPr/>
        </p:nvSpPr>
        <p:spPr>
          <a:xfrm>
            <a:off x="7730239" y="7052516"/>
            <a:ext cx="12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+/- 5V_RTN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87FFF2-B3F9-B90C-28DE-377DE8800779}"/>
              </a:ext>
            </a:extLst>
          </p:cNvPr>
          <p:cNvSpPr txBox="1"/>
          <p:nvPr/>
        </p:nvSpPr>
        <p:spPr>
          <a:xfrm>
            <a:off x="4550705" y="649965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+12V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E0CE48-052D-B8DC-A450-C0B10E4A35D0}"/>
              </a:ext>
            </a:extLst>
          </p:cNvPr>
          <p:cNvSpPr txBox="1"/>
          <p:nvPr/>
        </p:nvSpPr>
        <p:spPr>
          <a:xfrm>
            <a:off x="4311701" y="6835259"/>
            <a:ext cx="11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+12V_RTN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47EEE46-C674-683F-24D5-42FA3EFA0EDD}"/>
              </a:ext>
            </a:extLst>
          </p:cNvPr>
          <p:cNvCxnSpPr>
            <a:stCxn id="32" idx="1"/>
            <a:endCxn id="28" idx="3"/>
          </p:cNvCxnSpPr>
          <p:nvPr/>
        </p:nvCxnSpPr>
        <p:spPr>
          <a:xfrm rot="5400000">
            <a:off x="5961295" y="4335916"/>
            <a:ext cx="404780" cy="75897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0013A77-2A4D-ACF9-A334-0527103B3EBA}"/>
              </a:ext>
            </a:extLst>
          </p:cNvPr>
          <p:cNvCxnSpPr/>
          <p:nvPr/>
        </p:nvCxnSpPr>
        <p:spPr>
          <a:xfrm flipH="1">
            <a:off x="3561938" y="8213441"/>
            <a:ext cx="217849" cy="2529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C8D8D3D-DDDE-C082-EC34-3CAADC7A4B6F}"/>
              </a:ext>
            </a:extLst>
          </p:cNvPr>
          <p:cNvSpPr txBox="1"/>
          <p:nvPr/>
        </p:nvSpPr>
        <p:spPr>
          <a:xfrm>
            <a:off x="3478101" y="79299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AD219D-E7A1-E059-9031-DF0A25143914}"/>
              </a:ext>
            </a:extLst>
          </p:cNvPr>
          <p:cNvSpPr txBox="1"/>
          <p:nvPr/>
        </p:nvSpPr>
        <p:spPr>
          <a:xfrm>
            <a:off x="4271688" y="8015757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Telemetry Values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FACFB8F-EA9A-5E67-32FE-4C43ED357AB8}"/>
              </a:ext>
            </a:extLst>
          </p:cNvPr>
          <p:cNvSpPr/>
          <p:nvPr/>
        </p:nvSpPr>
        <p:spPr>
          <a:xfrm>
            <a:off x="9121680" y="4089787"/>
            <a:ext cx="165001" cy="7738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B4BE53-DE17-D9EF-E0EC-79F44D42E6FD}"/>
              </a:ext>
            </a:extLst>
          </p:cNvPr>
          <p:cNvSpPr txBox="1"/>
          <p:nvPr/>
        </p:nvSpPr>
        <p:spPr>
          <a:xfrm>
            <a:off x="9283677" y="4297254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 </a:t>
            </a:r>
            <a:r>
              <a:rPr lang="en-US" sz="1400" dirty="0"/>
              <a:t>(Secondary PWR)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80A221-97CC-E495-B292-1AF12F68FFF1}"/>
              </a:ext>
            </a:extLst>
          </p:cNvPr>
          <p:cNvSpPr/>
          <p:nvPr/>
        </p:nvSpPr>
        <p:spPr>
          <a:xfrm>
            <a:off x="9121680" y="2923875"/>
            <a:ext cx="165001" cy="7738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C4959A-B44E-6ACC-25A1-7F2C57ABAA53}"/>
              </a:ext>
            </a:extLst>
          </p:cNvPr>
          <p:cNvSpPr txBox="1"/>
          <p:nvPr/>
        </p:nvSpPr>
        <p:spPr>
          <a:xfrm>
            <a:off x="9298743" y="3138137"/>
            <a:ext cx="148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 </a:t>
            </a:r>
            <a:r>
              <a:rPr lang="en-US" sz="1400" dirty="0"/>
              <a:t>(Telem power)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2F8F291-8D13-8E96-E950-BAAF8259D86B}"/>
              </a:ext>
            </a:extLst>
          </p:cNvPr>
          <p:cNvSpPr/>
          <p:nvPr/>
        </p:nvSpPr>
        <p:spPr>
          <a:xfrm rot="16200000">
            <a:off x="9992948" y="2184746"/>
            <a:ext cx="165001" cy="7738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0DA05B-98E3-CA2E-3738-6F75438F6DCC}"/>
              </a:ext>
            </a:extLst>
          </p:cNvPr>
          <p:cNvSpPr txBox="1"/>
          <p:nvPr/>
        </p:nvSpPr>
        <p:spPr>
          <a:xfrm>
            <a:off x="9524848" y="2676766"/>
            <a:ext cx="112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J3 (Telem)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5FDB5F-AFB7-CA2A-0645-2338506F8435}"/>
              </a:ext>
            </a:extLst>
          </p:cNvPr>
          <p:cNvSpPr txBox="1"/>
          <p:nvPr/>
        </p:nvSpPr>
        <p:spPr>
          <a:xfrm>
            <a:off x="12210879" y="397624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(-5V) J5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EACD32D-1F39-1890-BC36-196EC3D38998}"/>
              </a:ext>
            </a:extLst>
          </p:cNvPr>
          <p:cNvSpPr txBox="1"/>
          <p:nvPr/>
        </p:nvSpPr>
        <p:spPr>
          <a:xfrm>
            <a:off x="12068005" y="44941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(+2.5V) J4</a:t>
            </a:r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61A38EC-D0BA-BDCA-4A04-1217DC385B17}"/>
              </a:ext>
            </a:extLst>
          </p:cNvPr>
          <p:cNvCxnSpPr>
            <a:stCxn id="20" idx="3"/>
            <a:endCxn id="62" idx="1"/>
          </p:cNvCxnSpPr>
          <p:nvPr/>
        </p:nvCxnSpPr>
        <p:spPr>
          <a:xfrm flipV="1">
            <a:off x="5807964" y="3310819"/>
            <a:ext cx="3313716" cy="1506492"/>
          </a:xfrm>
          <a:prstGeom prst="bentConnector3">
            <a:avLst>
              <a:gd name="adj1" fmla="val 358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7702F4F-451D-A16F-90D6-1AA5F03D8685}"/>
              </a:ext>
            </a:extLst>
          </p:cNvPr>
          <p:cNvCxnSpPr/>
          <p:nvPr/>
        </p:nvCxnSpPr>
        <p:spPr>
          <a:xfrm flipH="1">
            <a:off x="7255586" y="3175766"/>
            <a:ext cx="217849" cy="2529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B3D0B0D-15D9-6E8C-C9F5-8D99490BD0BE}"/>
              </a:ext>
            </a:extLst>
          </p:cNvPr>
          <p:cNvSpPr txBox="1"/>
          <p:nvPr/>
        </p:nvSpPr>
        <p:spPr>
          <a:xfrm>
            <a:off x="7171749" y="28922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186A86B-8B3B-BC9C-12C3-5E66F39BA27C}"/>
              </a:ext>
            </a:extLst>
          </p:cNvPr>
          <p:cNvSpPr txBox="1"/>
          <p:nvPr/>
        </p:nvSpPr>
        <p:spPr>
          <a:xfrm>
            <a:off x="7900490" y="29911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+/- 5V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9E7F91-092E-707C-3482-593AD4CC0ED4}"/>
              </a:ext>
            </a:extLst>
          </p:cNvPr>
          <p:cNvSpPr txBox="1"/>
          <p:nvPr/>
        </p:nvSpPr>
        <p:spPr>
          <a:xfrm>
            <a:off x="7661486" y="3326700"/>
            <a:ext cx="12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+/- 5V_RTN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61D969C2-9C14-1AC0-D0FE-CA725B910F5A}"/>
              </a:ext>
            </a:extLst>
          </p:cNvPr>
          <p:cNvCxnSpPr>
            <a:stCxn id="60" idx="1"/>
            <a:endCxn id="10" idx="3"/>
          </p:cNvCxnSpPr>
          <p:nvPr/>
        </p:nvCxnSpPr>
        <p:spPr>
          <a:xfrm rot="10800000">
            <a:off x="2380834" y="3348235"/>
            <a:ext cx="6740847" cy="1128496"/>
          </a:xfrm>
          <a:prstGeom prst="bentConnector3">
            <a:avLst>
              <a:gd name="adj1" fmla="val 4065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6A1B4BE-8486-5F1C-D38B-D4EF60FD4E8A}"/>
              </a:ext>
            </a:extLst>
          </p:cNvPr>
          <p:cNvCxnSpPr/>
          <p:nvPr/>
        </p:nvCxnSpPr>
        <p:spPr>
          <a:xfrm flipH="1">
            <a:off x="3277338" y="3243652"/>
            <a:ext cx="217849" cy="2529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1316888-76C4-9683-48E6-9C7788E3AF9A}"/>
              </a:ext>
            </a:extLst>
          </p:cNvPr>
          <p:cNvSpPr txBox="1"/>
          <p:nvPr/>
        </p:nvSpPr>
        <p:spPr>
          <a:xfrm>
            <a:off x="3193501" y="2960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3109497-5195-A42D-F56B-42CE74124669}"/>
              </a:ext>
            </a:extLst>
          </p:cNvPr>
          <p:cNvSpPr txBox="1"/>
          <p:nvPr/>
        </p:nvSpPr>
        <p:spPr>
          <a:xfrm>
            <a:off x="3921991" y="299386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+12V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91DCFC-DD9A-327A-00CE-B65190D2AEB1}"/>
              </a:ext>
            </a:extLst>
          </p:cNvPr>
          <p:cNvSpPr txBox="1"/>
          <p:nvPr/>
        </p:nvSpPr>
        <p:spPr>
          <a:xfrm>
            <a:off x="3682987" y="3329464"/>
            <a:ext cx="11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+12V_RTN</a:t>
            </a: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8AF7E638-C67D-0002-C7BC-8B403CE92C51}"/>
              </a:ext>
            </a:extLst>
          </p:cNvPr>
          <p:cNvCxnSpPr>
            <a:stCxn id="64" idx="3"/>
            <a:endCxn id="25" idx="3"/>
          </p:cNvCxnSpPr>
          <p:nvPr/>
        </p:nvCxnSpPr>
        <p:spPr>
          <a:xfrm rot="16200000" flipV="1">
            <a:off x="5995082" y="-1591178"/>
            <a:ext cx="487200" cy="767353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3151393-47E7-F1CB-402A-ECADFA327094}"/>
              </a:ext>
            </a:extLst>
          </p:cNvPr>
          <p:cNvCxnSpPr/>
          <p:nvPr/>
        </p:nvCxnSpPr>
        <p:spPr>
          <a:xfrm flipH="1">
            <a:off x="3315097" y="1878480"/>
            <a:ext cx="217849" cy="2529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137DF7D-881D-7352-7EC6-4821363A2B15}"/>
              </a:ext>
            </a:extLst>
          </p:cNvPr>
          <p:cNvSpPr txBox="1"/>
          <p:nvPr/>
        </p:nvSpPr>
        <p:spPr>
          <a:xfrm>
            <a:off x="3231260" y="15949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0C819FF-90D2-160C-BADC-633545935690}"/>
              </a:ext>
            </a:extLst>
          </p:cNvPr>
          <p:cNvSpPr txBox="1"/>
          <p:nvPr/>
        </p:nvSpPr>
        <p:spPr>
          <a:xfrm>
            <a:off x="4024847" y="1680796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Telemetry Values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FD6FF5F-FC33-944D-F72F-93B40FCC32DC}"/>
              </a:ext>
            </a:extLst>
          </p:cNvPr>
          <p:cNvSpPr txBox="1"/>
          <p:nvPr/>
        </p:nvSpPr>
        <p:spPr>
          <a:xfrm>
            <a:off x="13379356" y="361935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J7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ED6EC43-749A-2CBB-29B7-BBDCCCB48D85}"/>
              </a:ext>
            </a:extLst>
          </p:cNvPr>
          <p:cNvSpPr txBox="1"/>
          <p:nvPr/>
        </p:nvSpPr>
        <p:spPr>
          <a:xfrm>
            <a:off x="13387349" y="482243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J8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02CDAA-0F83-5755-6D0E-4771F8996D14}"/>
              </a:ext>
            </a:extLst>
          </p:cNvPr>
          <p:cNvSpPr txBox="1"/>
          <p:nvPr/>
        </p:nvSpPr>
        <p:spPr>
          <a:xfrm>
            <a:off x="13397269" y="5320258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E6137EF-2835-8E6D-F703-9B9E9A0D84DE}"/>
              </a:ext>
            </a:extLst>
          </p:cNvPr>
          <p:cNvSpPr txBox="1"/>
          <p:nvPr/>
        </p:nvSpPr>
        <p:spPr>
          <a:xfrm>
            <a:off x="13338759" y="646372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J10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8F90E11-9115-F371-CD17-26175FF354B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3689079" y="4141424"/>
            <a:ext cx="915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2F986700-0BC2-9C28-2031-D668A582F403}"/>
              </a:ext>
            </a:extLst>
          </p:cNvPr>
          <p:cNvSpPr txBox="1"/>
          <p:nvPr/>
        </p:nvSpPr>
        <p:spPr>
          <a:xfrm>
            <a:off x="13701074" y="4077224"/>
            <a:ext cx="90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Load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A86D52A-A5E7-8E04-429E-952C54EFE3AC}"/>
              </a:ext>
            </a:extLst>
          </p:cNvPr>
          <p:cNvCxnSpPr>
            <a:cxnSpLocks/>
          </p:cNvCxnSpPr>
          <p:nvPr/>
        </p:nvCxnSpPr>
        <p:spPr>
          <a:xfrm>
            <a:off x="13689078" y="4666586"/>
            <a:ext cx="915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E096F55F-56EC-7402-B5B3-0E37CEABEF7E}"/>
              </a:ext>
            </a:extLst>
          </p:cNvPr>
          <p:cNvSpPr txBox="1"/>
          <p:nvPr/>
        </p:nvSpPr>
        <p:spPr>
          <a:xfrm>
            <a:off x="13721853" y="4599296"/>
            <a:ext cx="90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Load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ED23707-A497-272B-ACE2-D52461E2BFF2}"/>
              </a:ext>
            </a:extLst>
          </p:cNvPr>
          <p:cNvSpPr txBox="1"/>
          <p:nvPr/>
        </p:nvSpPr>
        <p:spPr>
          <a:xfrm>
            <a:off x="13672885" y="5777194"/>
            <a:ext cx="90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Load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0292403-5872-8BC6-EA52-55A9DE54D414}"/>
              </a:ext>
            </a:extLst>
          </p:cNvPr>
          <p:cNvCxnSpPr>
            <a:cxnSpLocks/>
          </p:cNvCxnSpPr>
          <p:nvPr/>
        </p:nvCxnSpPr>
        <p:spPr>
          <a:xfrm>
            <a:off x="13689078" y="6308217"/>
            <a:ext cx="915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229C4ACB-0207-D1FF-E6E3-F4339DCDCB88}"/>
              </a:ext>
            </a:extLst>
          </p:cNvPr>
          <p:cNvSpPr txBox="1"/>
          <p:nvPr/>
        </p:nvSpPr>
        <p:spPr>
          <a:xfrm>
            <a:off x="13721853" y="6240927"/>
            <a:ext cx="90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Load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F80C2EB-7319-4B15-FF88-E97454505E82}"/>
              </a:ext>
            </a:extLst>
          </p:cNvPr>
          <p:cNvCxnSpPr>
            <a:cxnSpLocks/>
          </p:cNvCxnSpPr>
          <p:nvPr/>
        </p:nvCxnSpPr>
        <p:spPr>
          <a:xfrm>
            <a:off x="13689078" y="5809773"/>
            <a:ext cx="9151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DFAB7809-57EF-E65E-59F9-ED95EF6CC98A}"/>
              </a:ext>
            </a:extLst>
          </p:cNvPr>
          <p:cNvSpPr txBox="1"/>
          <p:nvPr/>
        </p:nvSpPr>
        <p:spPr>
          <a:xfrm>
            <a:off x="5072889" y="8737709"/>
            <a:ext cx="565520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*  All harnessing called out in this drawing are Twisted Pair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7BEBCC3B-0D88-C57D-E1E1-81EE924F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784" y="2861533"/>
            <a:ext cx="885216" cy="674262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F0207F52-F7EC-F4CE-1EB5-DFC9984A5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9959" y="6979384"/>
            <a:ext cx="885216" cy="6742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D1131F44-DCBE-8C12-4D37-024CA2D9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579" y="5487355"/>
            <a:ext cx="648749" cy="4941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643E72-7979-4BE3-C4FF-990C70D543E5}"/>
              </a:ext>
            </a:extLst>
          </p:cNvPr>
          <p:cNvSpPr txBox="1"/>
          <p:nvPr/>
        </p:nvSpPr>
        <p:spPr>
          <a:xfrm>
            <a:off x="2485691" y="164831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80BE1-3EE7-9A85-A7C1-7B3C2894A70E}"/>
              </a:ext>
            </a:extLst>
          </p:cNvPr>
          <p:cNvSpPr txBox="1"/>
          <p:nvPr/>
        </p:nvSpPr>
        <p:spPr>
          <a:xfrm>
            <a:off x="2419170" y="302514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6F562-1366-50E6-3063-3AA3B3D7DA7B}"/>
              </a:ext>
            </a:extLst>
          </p:cNvPr>
          <p:cNvSpPr txBox="1"/>
          <p:nvPr/>
        </p:nvSpPr>
        <p:spPr>
          <a:xfrm>
            <a:off x="2655294" y="798980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336C8-3388-AE5F-5419-4B5841CFFC38}"/>
              </a:ext>
            </a:extLst>
          </p:cNvPr>
          <p:cNvSpPr txBox="1"/>
          <p:nvPr/>
        </p:nvSpPr>
        <p:spPr>
          <a:xfrm>
            <a:off x="2704144" y="652504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193689-18E4-F1C3-2C97-315B5FA71054}"/>
              </a:ext>
            </a:extLst>
          </p:cNvPr>
          <p:cNvSpPr txBox="1"/>
          <p:nvPr/>
        </p:nvSpPr>
        <p:spPr>
          <a:xfrm>
            <a:off x="5909729" y="448977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36AEA2-D51B-9B03-C915-DD0E382A6E36}"/>
              </a:ext>
            </a:extLst>
          </p:cNvPr>
          <p:cNvSpPr txBox="1"/>
          <p:nvPr/>
        </p:nvSpPr>
        <p:spPr>
          <a:xfrm>
            <a:off x="5909729" y="5296611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C7BE27-E946-4E9B-D3A1-CBC2767FF182}"/>
              </a:ext>
            </a:extLst>
          </p:cNvPr>
          <p:cNvSpPr txBox="1"/>
          <p:nvPr/>
        </p:nvSpPr>
        <p:spPr>
          <a:xfrm>
            <a:off x="2379751" y="4978883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 </a:t>
            </a:r>
            <a:r>
              <a:rPr lang="en-US" sz="1200" dirty="0"/>
              <a:t>(Secondary Power)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820E82-712D-7717-64EE-43E4F08731D4}"/>
              </a:ext>
            </a:extLst>
          </p:cNvPr>
          <p:cNvSpPr txBox="1"/>
          <p:nvPr/>
        </p:nvSpPr>
        <p:spPr>
          <a:xfrm>
            <a:off x="3803309" y="4599072"/>
            <a:ext cx="189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/>
              <a:t>(+/-5V Telemetry PWR) </a:t>
            </a:r>
            <a:r>
              <a:rPr lang="en-US" dirty="0"/>
              <a:t>J2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81BEB1-F3FF-D6B2-B523-02D7E05C15D7}"/>
              </a:ext>
            </a:extLst>
          </p:cNvPr>
          <p:cNvSpPr txBox="1"/>
          <p:nvPr/>
        </p:nvSpPr>
        <p:spPr>
          <a:xfrm>
            <a:off x="3784407" y="5419254"/>
            <a:ext cx="189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/>
              <a:t>(+/-5V Telemetry PWR) </a:t>
            </a:r>
            <a:r>
              <a:rPr lang="en-US" dirty="0"/>
              <a:t>J3</a:t>
            </a:r>
          </a:p>
        </p:txBody>
      </p:sp>
    </p:spTree>
    <p:extLst>
      <p:ext uri="{BB962C8B-B14F-4D97-AF65-F5344CB8AC3E}">
        <p14:creationId xmlns:p14="http://schemas.microsoft.com/office/powerpoint/2010/main" val="221602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D71F-EDBF-7DD8-A553-739EFA2C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 Voltage Bias (-10kV) for Cold TPC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7872C-5ABD-3D6F-F6D0-57D65E40D3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Images to right show the HV PDU board for the Cold TPC</a:t>
            </a:r>
          </a:p>
          <a:p>
            <a:pPr lvl="1"/>
            <a:r>
              <a:rPr lang="en-US" dirty="0"/>
              <a:t>J1 and J2 receive the main input power of +12V.  The pinout orientation are identical, swapping these will not harm anything.</a:t>
            </a:r>
          </a:p>
          <a:p>
            <a:pPr lvl="1"/>
            <a:r>
              <a:rPr lang="en-US" dirty="0"/>
              <a:t>J3 is the Telemetry I/O</a:t>
            </a:r>
          </a:p>
          <a:p>
            <a:pPr lvl="1"/>
            <a:r>
              <a:rPr lang="en-US" dirty="0"/>
              <a:t>J4 provides a means to configure he onboard DAC and provide the enable signal.  This board will reside in its own box.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249DB8-E814-A37F-9212-85D8DE1A69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69557" y="2344987"/>
            <a:ext cx="6607175" cy="403295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010C83-9C4E-4936-C974-3369945F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557" y="6649077"/>
            <a:ext cx="6607176" cy="2128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0EE1F0-D9C6-EF99-0EFC-DBC5D72E95E3}"/>
              </a:ext>
            </a:extLst>
          </p:cNvPr>
          <p:cNvSpPr txBox="1"/>
          <p:nvPr/>
        </p:nvSpPr>
        <p:spPr>
          <a:xfrm>
            <a:off x="8797045" y="9048888"/>
            <a:ext cx="47521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DC-DC Converter resides on bottom of the board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13D258-65B4-085C-88A6-D219BECEA579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10676238" y="8526162"/>
            <a:ext cx="496906" cy="522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65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AB0C5B-8F76-A391-80DE-391394F865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WARM TPC PDU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2EFFDDE-1DFC-F988-BD68-798631B89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2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6982-6A66-81F1-0B32-4E72C884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Warm TPC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B0E0E-2B55-DB93-2170-19773E82D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Warm TPC PDU has four boards associated with it</a:t>
            </a:r>
          </a:p>
          <a:p>
            <a:pPr lvl="1"/>
            <a:r>
              <a:rPr lang="en-US" dirty="0"/>
              <a:t>DAQ +3.3V </a:t>
            </a:r>
          </a:p>
          <a:p>
            <a:pPr lvl="1"/>
            <a:r>
              <a:rPr lang="en-US" dirty="0"/>
              <a:t>DAQ +/- 5V</a:t>
            </a:r>
          </a:p>
          <a:p>
            <a:pPr lvl="1"/>
            <a:r>
              <a:rPr lang="en-US" dirty="0"/>
              <a:t>DAQ +12V</a:t>
            </a:r>
          </a:p>
          <a:p>
            <a:pPr lvl="1"/>
            <a:r>
              <a:rPr lang="en-US" dirty="0"/>
              <a:t>The Shaper</a:t>
            </a:r>
          </a:p>
          <a:p>
            <a:r>
              <a:rPr lang="en-US" dirty="0"/>
              <a:t>The Shaper is a larger board and can be put into its own box, it also doesn’t interact with the other boards as part of the PDU design.</a:t>
            </a:r>
          </a:p>
          <a:p>
            <a:r>
              <a:rPr lang="en-US" dirty="0"/>
              <a:t>All of the DAQ boards are meant to work with each other and should be part of the same box.</a:t>
            </a:r>
          </a:p>
        </p:txBody>
      </p:sp>
    </p:spTree>
    <p:extLst>
      <p:ext uri="{BB962C8B-B14F-4D97-AF65-F5344CB8AC3E}">
        <p14:creationId xmlns:p14="http://schemas.microsoft.com/office/powerpoint/2010/main" val="2593723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3694-1B64-D177-A356-DF446C2C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CAEN-NEVIS DAQ PDU Box Diagram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7635EA-58B3-A050-0738-B75337FFFE3B}"/>
              </a:ext>
            </a:extLst>
          </p:cNvPr>
          <p:cNvSpPr/>
          <p:nvPr/>
        </p:nvSpPr>
        <p:spPr>
          <a:xfrm>
            <a:off x="4646141" y="2244901"/>
            <a:ext cx="5912708" cy="7504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22EBB2-21EF-4065-BB74-D04C61FEC9B4}"/>
              </a:ext>
            </a:extLst>
          </p:cNvPr>
          <p:cNvSpPr/>
          <p:nvPr/>
        </p:nvSpPr>
        <p:spPr>
          <a:xfrm>
            <a:off x="5696466" y="2479678"/>
            <a:ext cx="4862384" cy="19441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CDD08B-B4C8-8F87-C978-095B12099578}"/>
              </a:ext>
            </a:extLst>
          </p:cNvPr>
          <p:cNvSpPr/>
          <p:nvPr/>
        </p:nvSpPr>
        <p:spPr>
          <a:xfrm>
            <a:off x="5696466" y="5531646"/>
            <a:ext cx="4862384" cy="15445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53520-28E5-4278-6B64-CA44AA16E3B4}"/>
              </a:ext>
            </a:extLst>
          </p:cNvPr>
          <p:cNvSpPr/>
          <p:nvPr/>
        </p:nvSpPr>
        <p:spPr>
          <a:xfrm>
            <a:off x="5696466" y="7813499"/>
            <a:ext cx="4862384" cy="17093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C56133-1F6D-4E54-565F-6A5FA8FA9050}"/>
              </a:ext>
            </a:extLst>
          </p:cNvPr>
          <p:cNvSpPr/>
          <p:nvPr/>
        </p:nvSpPr>
        <p:spPr>
          <a:xfrm>
            <a:off x="7747688" y="5531646"/>
            <a:ext cx="642552" cy="2677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CB8ADC-03AB-5909-7A85-332DDDC14343}"/>
              </a:ext>
            </a:extLst>
          </p:cNvPr>
          <p:cNvSpPr/>
          <p:nvPr/>
        </p:nvSpPr>
        <p:spPr>
          <a:xfrm>
            <a:off x="7747688" y="7809353"/>
            <a:ext cx="642552" cy="2677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CC0537-DF48-CA1D-8975-47847E32416C}"/>
              </a:ext>
            </a:extLst>
          </p:cNvPr>
          <p:cNvSpPr/>
          <p:nvPr/>
        </p:nvSpPr>
        <p:spPr>
          <a:xfrm>
            <a:off x="9469395" y="4156116"/>
            <a:ext cx="642552" cy="2677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589072-15E1-ED42-8A49-330BCD24443D}"/>
              </a:ext>
            </a:extLst>
          </p:cNvPr>
          <p:cNvSpPr/>
          <p:nvPr/>
        </p:nvSpPr>
        <p:spPr>
          <a:xfrm>
            <a:off x="10558849" y="2702101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7B9143-57F7-9BE6-063D-2821B0C6BA4A}"/>
              </a:ext>
            </a:extLst>
          </p:cNvPr>
          <p:cNvSpPr/>
          <p:nvPr/>
        </p:nvSpPr>
        <p:spPr>
          <a:xfrm>
            <a:off x="10568497" y="3201891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C1F66-F1EC-084C-AC1E-822E12B89FAB}"/>
              </a:ext>
            </a:extLst>
          </p:cNvPr>
          <p:cNvSpPr txBox="1"/>
          <p:nvPr/>
        </p:nvSpPr>
        <p:spPr>
          <a:xfrm>
            <a:off x="7891691" y="8045826"/>
            <a:ext cx="189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 </a:t>
            </a:r>
            <a:r>
              <a:rPr lang="en-US" sz="1200" dirty="0"/>
              <a:t>(+5V for Telemetry Rail)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3F07D4-57A7-074D-3EC9-E88F24B54420}"/>
              </a:ext>
            </a:extLst>
          </p:cNvPr>
          <p:cNvSpPr/>
          <p:nvPr/>
        </p:nvSpPr>
        <p:spPr>
          <a:xfrm>
            <a:off x="5696465" y="8045826"/>
            <a:ext cx="204916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5D4DB9-5418-8361-F9CD-6DB3818796CB}"/>
              </a:ext>
            </a:extLst>
          </p:cNvPr>
          <p:cNvSpPr/>
          <p:nvPr/>
        </p:nvSpPr>
        <p:spPr>
          <a:xfrm>
            <a:off x="5696465" y="8822384"/>
            <a:ext cx="204916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83D72E-8D7F-F2B7-3BAF-F88F6BE1D8FF}"/>
              </a:ext>
            </a:extLst>
          </p:cNvPr>
          <p:cNvSpPr txBox="1"/>
          <p:nvPr/>
        </p:nvSpPr>
        <p:spPr>
          <a:xfrm>
            <a:off x="5932788" y="8094063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J4 </a:t>
            </a:r>
            <a:r>
              <a:rPr lang="en-US" sz="1200" dirty="0"/>
              <a:t>(Telemetry)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5D01C-5C58-8888-73FA-68F59FE00A33}"/>
              </a:ext>
            </a:extLst>
          </p:cNvPr>
          <p:cNvSpPr txBox="1"/>
          <p:nvPr/>
        </p:nvSpPr>
        <p:spPr>
          <a:xfrm>
            <a:off x="5891942" y="8856710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 </a:t>
            </a:r>
            <a:r>
              <a:rPr lang="en-US" sz="1200" dirty="0"/>
              <a:t>(Secondary Power)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CDB5CA-69F6-127B-FAEB-5D2A1651564C}"/>
              </a:ext>
            </a:extLst>
          </p:cNvPr>
          <p:cNvSpPr/>
          <p:nvPr/>
        </p:nvSpPr>
        <p:spPr>
          <a:xfrm>
            <a:off x="10568497" y="8597218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475103-FF06-6656-FC06-8DCD56A17349}"/>
              </a:ext>
            </a:extLst>
          </p:cNvPr>
          <p:cNvSpPr txBox="1"/>
          <p:nvPr/>
        </p:nvSpPr>
        <p:spPr>
          <a:xfrm>
            <a:off x="10183425" y="853822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040791-08BA-7E5A-F0FD-489E88E16778}"/>
              </a:ext>
            </a:extLst>
          </p:cNvPr>
          <p:cNvCxnSpPr>
            <a:stCxn id="20" idx="3"/>
          </p:cNvCxnSpPr>
          <p:nvPr/>
        </p:nvCxnSpPr>
        <p:spPr>
          <a:xfrm flipV="1">
            <a:off x="11093660" y="8723720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A15065-B2B3-CFA9-74B0-AD8D352E2A0A}"/>
              </a:ext>
            </a:extLst>
          </p:cNvPr>
          <p:cNvSpPr txBox="1"/>
          <p:nvPr/>
        </p:nvSpPr>
        <p:spPr>
          <a:xfrm>
            <a:off x="11395964" y="8412552"/>
            <a:ext cx="90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Load</a:t>
            </a:r>
            <a:br>
              <a:rPr lang="en-US" dirty="0"/>
            </a:br>
            <a:r>
              <a:rPr lang="en-US" dirty="0"/>
              <a:t>3.3V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5A4104-4274-449B-8866-F0E77A592F9B}"/>
              </a:ext>
            </a:extLst>
          </p:cNvPr>
          <p:cNvSpPr/>
          <p:nvPr/>
        </p:nvSpPr>
        <p:spPr>
          <a:xfrm>
            <a:off x="10568497" y="6141277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38E7A8-DC5A-8EAA-186D-1FF498A14665}"/>
              </a:ext>
            </a:extLst>
          </p:cNvPr>
          <p:cNvCxnSpPr>
            <a:stCxn id="25" idx="3"/>
          </p:cNvCxnSpPr>
          <p:nvPr/>
        </p:nvCxnSpPr>
        <p:spPr>
          <a:xfrm flipV="1">
            <a:off x="11093660" y="6267779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9673CD2-A716-2F6D-3F87-3146221804E4}"/>
              </a:ext>
            </a:extLst>
          </p:cNvPr>
          <p:cNvSpPr txBox="1"/>
          <p:nvPr/>
        </p:nvSpPr>
        <p:spPr>
          <a:xfrm>
            <a:off x="11395964" y="5956611"/>
            <a:ext cx="90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To Load</a:t>
            </a:r>
            <a:br>
              <a:rPr lang="en-US" dirty="0"/>
            </a:br>
            <a:r>
              <a:rPr lang="en-US" dirty="0"/>
              <a:t>12V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6125F8-7386-F2B4-72B9-4CFE90411EB4}"/>
              </a:ext>
            </a:extLst>
          </p:cNvPr>
          <p:cNvSpPr txBox="1"/>
          <p:nvPr/>
        </p:nvSpPr>
        <p:spPr>
          <a:xfrm>
            <a:off x="7266720" y="5754678"/>
            <a:ext cx="16553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J3 </a:t>
            </a:r>
          </a:p>
          <a:p>
            <a:pPr algn="ctr"/>
            <a:r>
              <a:rPr lang="en-US" sz="1200" dirty="0"/>
              <a:t>(+5V for Telemetry Rail)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C3065-AF31-34C7-F283-1E030A516FBD}"/>
              </a:ext>
            </a:extLst>
          </p:cNvPr>
          <p:cNvSpPr txBox="1"/>
          <p:nvPr/>
        </p:nvSpPr>
        <p:spPr>
          <a:xfrm>
            <a:off x="10191361" y="609511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9C114C-1ECC-5117-DFBE-CAC1182655F4}"/>
              </a:ext>
            </a:extLst>
          </p:cNvPr>
          <p:cNvSpPr/>
          <p:nvPr/>
        </p:nvSpPr>
        <p:spPr>
          <a:xfrm>
            <a:off x="5705904" y="5675250"/>
            <a:ext cx="204916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946AF7-848E-8752-34D0-A7919F99CD56}"/>
              </a:ext>
            </a:extLst>
          </p:cNvPr>
          <p:cNvSpPr/>
          <p:nvPr/>
        </p:nvSpPr>
        <p:spPr>
          <a:xfrm>
            <a:off x="5705904" y="6451808"/>
            <a:ext cx="204916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E24460-9548-3A14-C063-E10592F01893}"/>
              </a:ext>
            </a:extLst>
          </p:cNvPr>
          <p:cNvSpPr txBox="1"/>
          <p:nvPr/>
        </p:nvSpPr>
        <p:spPr>
          <a:xfrm>
            <a:off x="5942227" y="5723487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 </a:t>
            </a:r>
            <a:r>
              <a:rPr lang="en-US" sz="1200" dirty="0"/>
              <a:t>(Telemetry)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FE3E6C-23A8-5C02-27D7-671EA6593946}"/>
              </a:ext>
            </a:extLst>
          </p:cNvPr>
          <p:cNvSpPr txBox="1"/>
          <p:nvPr/>
        </p:nvSpPr>
        <p:spPr>
          <a:xfrm>
            <a:off x="5901381" y="6486134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 </a:t>
            </a:r>
            <a:r>
              <a:rPr lang="en-US" sz="1200" dirty="0"/>
              <a:t>(Secondary Power)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F1AE91-9F78-E10A-56F5-EF000047AF68}"/>
              </a:ext>
            </a:extLst>
          </p:cNvPr>
          <p:cNvSpPr txBox="1"/>
          <p:nvPr/>
        </p:nvSpPr>
        <p:spPr>
          <a:xfrm>
            <a:off x="10183425" y="317085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C96F39-0F6B-E97E-BBE4-CA3F01D80808}"/>
              </a:ext>
            </a:extLst>
          </p:cNvPr>
          <p:cNvSpPr txBox="1"/>
          <p:nvPr/>
        </p:nvSpPr>
        <p:spPr>
          <a:xfrm>
            <a:off x="10191361" y="267038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J5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2879D3-72AA-D03C-E9B9-C18FDD7F27FF}"/>
              </a:ext>
            </a:extLst>
          </p:cNvPr>
          <p:cNvCxnSpPr/>
          <p:nvPr/>
        </p:nvCxnSpPr>
        <p:spPr>
          <a:xfrm flipV="1">
            <a:off x="11084012" y="2823277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55904B3-1A6F-0EF3-EB50-61AB990E5E42}"/>
              </a:ext>
            </a:extLst>
          </p:cNvPr>
          <p:cNvSpPr txBox="1"/>
          <p:nvPr/>
        </p:nvSpPr>
        <p:spPr>
          <a:xfrm>
            <a:off x="11426839" y="2512109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+5V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E82B6E6-14B9-FDC8-F417-4F963C3F1450}"/>
              </a:ext>
            </a:extLst>
          </p:cNvPr>
          <p:cNvCxnSpPr/>
          <p:nvPr/>
        </p:nvCxnSpPr>
        <p:spPr>
          <a:xfrm flipV="1">
            <a:off x="11103307" y="3319610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DCB84F-D114-ACC3-10DA-5AF7BD67E065}"/>
              </a:ext>
            </a:extLst>
          </p:cNvPr>
          <p:cNvSpPr txBox="1"/>
          <p:nvPr/>
        </p:nvSpPr>
        <p:spPr>
          <a:xfrm>
            <a:off x="11446134" y="3008442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-5V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7A9EA5-EC91-32A7-B144-639A86823527}"/>
              </a:ext>
            </a:extLst>
          </p:cNvPr>
          <p:cNvSpPr txBox="1"/>
          <p:nvPr/>
        </p:nvSpPr>
        <p:spPr>
          <a:xfrm>
            <a:off x="8947762" y="3611215"/>
            <a:ext cx="16583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J6</a:t>
            </a:r>
          </a:p>
          <a:p>
            <a:pPr algn="ctr"/>
            <a:r>
              <a:rPr lang="en-US" sz="1200" dirty="0"/>
              <a:t>(Telemetry Power Rails)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02938F-A460-625B-0D9C-53E7335E52C8}"/>
              </a:ext>
            </a:extLst>
          </p:cNvPr>
          <p:cNvSpPr/>
          <p:nvPr/>
        </p:nvSpPr>
        <p:spPr>
          <a:xfrm rot="16200000">
            <a:off x="4261816" y="4878428"/>
            <a:ext cx="642552" cy="1260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708A21-68F7-924D-9CC3-24BD729BE34F}"/>
              </a:ext>
            </a:extLst>
          </p:cNvPr>
          <p:cNvSpPr/>
          <p:nvPr/>
        </p:nvSpPr>
        <p:spPr>
          <a:xfrm>
            <a:off x="8841181" y="5029200"/>
            <a:ext cx="129824" cy="1318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859E2B5-78AA-766D-2AE2-309CC6CDFB92}"/>
              </a:ext>
            </a:extLst>
          </p:cNvPr>
          <p:cNvCxnSpPr>
            <a:stCxn id="12" idx="2"/>
            <a:endCxn id="42" idx="6"/>
          </p:cNvCxnSpPr>
          <p:nvPr/>
        </p:nvCxnSpPr>
        <p:spPr>
          <a:xfrm rot="5400000">
            <a:off x="9045175" y="4349650"/>
            <a:ext cx="671327" cy="81966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70B9A8AC-545B-65A6-D9A2-A4E88F78720A}"/>
              </a:ext>
            </a:extLst>
          </p:cNvPr>
          <p:cNvCxnSpPr>
            <a:stCxn id="42" idx="2"/>
            <a:endCxn id="10" idx="0"/>
          </p:cNvCxnSpPr>
          <p:nvPr/>
        </p:nvCxnSpPr>
        <p:spPr>
          <a:xfrm rot="10800000" flipV="1">
            <a:off x="8068965" y="5095146"/>
            <a:ext cx="772217" cy="43649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762A76-B117-41D6-4BF4-E86A4693414B}"/>
              </a:ext>
            </a:extLst>
          </p:cNvPr>
          <p:cNvCxnSpPr>
            <a:cxnSpLocks/>
            <a:stCxn id="42" idx="4"/>
          </p:cNvCxnSpPr>
          <p:nvPr/>
        </p:nvCxnSpPr>
        <p:spPr>
          <a:xfrm flipH="1">
            <a:off x="8906092" y="5161094"/>
            <a:ext cx="1" cy="369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A9AE361-789D-DFB0-9C6A-11AD116ADB91}"/>
              </a:ext>
            </a:extLst>
          </p:cNvPr>
          <p:cNvCxnSpPr>
            <a:cxnSpLocks/>
            <a:endCxn id="11" idx="0"/>
          </p:cNvCxnSpPr>
          <p:nvPr/>
        </p:nvCxnSpPr>
        <p:spPr>
          <a:xfrm rot="5400000">
            <a:off x="8120865" y="7024342"/>
            <a:ext cx="733111" cy="83691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14DFCDE-0B7F-27E4-755A-D6F3F59A7C0D}"/>
              </a:ext>
            </a:extLst>
          </p:cNvPr>
          <p:cNvCxnSpPr/>
          <p:nvPr/>
        </p:nvCxnSpPr>
        <p:spPr>
          <a:xfrm>
            <a:off x="8905876" y="5530426"/>
            <a:ext cx="0" cy="154581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BA0B94A-B36B-9FB2-A57E-5046DD70E9F9}"/>
              </a:ext>
            </a:extLst>
          </p:cNvPr>
          <p:cNvSpPr txBox="1"/>
          <p:nvPr/>
        </p:nvSpPr>
        <p:spPr>
          <a:xfrm>
            <a:off x="7621790" y="5317136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+5V     +5V RTN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11C7DB-8B83-57C0-AB74-5215877C8DB7}"/>
              </a:ext>
            </a:extLst>
          </p:cNvPr>
          <p:cNvSpPr txBox="1"/>
          <p:nvPr/>
        </p:nvSpPr>
        <p:spPr>
          <a:xfrm>
            <a:off x="7636105" y="7571969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+5V     +5V RTN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A6F69F-F585-6E9C-940C-4D5F835D2726}"/>
              </a:ext>
            </a:extLst>
          </p:cNvPr>
          <p:cNvSpPr txBox="1"/>
          <p:nvPr/>
        </p:nvSpPr>
        <p:spPr>
          <a:xfrm>
            <a:off x="9270179" y="4403740"/>
            <a:ext cx="12875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+/-5V     +/-5V RTN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8CECA3D-A0E4-6B7A-8540-58CB84FF0693}"/>
              </a:ext>
            </a:extLst>
          </p:cNvPr>
          <p:cNvSpPr/>
          <p:nvPr/>
        </p:nvSpPr>
        <p:spPr>
          <a:xfrm>
            <a:off x="9720199" y="4712703"/>
            <a:ext cx="129824" cy="1318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FB07E6-2643-E0A4-723B-DD4C82CD2240}"/>
              </a:ext>
            </a:extLst>
          </p:cNvPr>
          <p:cNvCxnSpPr>
            <a:cxnSpLocks/>
            <a:stCxn id="55" idx="2"/>
            <a:endCxn id="41" idx="2"/>
          </p:cNvCxnSpPr>
          <p:nvPr/>
        </p:nvCxnSpPr>
        <p:spPr>
          <a:xfrm rot="10800000" flipV="1">
            <a:off x="4646141" y="4778650"/>
            <a:ext cx="5074059" cy="16282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04E5015-3F63-CB2E-CE1E-9680FC016F02}"/>
              </a:ext>
            </a:extLst>
          </p:cNvPr>
          <p:cNvSpPr/>
          <p:nvPr/>
        </p:nvSpPr>
        <p:spPr>
          <a:xfrm>
            <a:off x="5696465" y="2577782"/>
            <a:ext cx="204916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90D5A86-F5ED-F77B-197A-89B43300190A}"/>
              </a:ext>
            </a:extLst>
          </p:cNvPr>
          <p:cNvSpPr/>
          <p:nvPr/>
        </p:nvSpPr>
        <p:spPr>
          <a:xfrm>
            <a:off x="5696465" y="3187351"/>
            <a:ext cx="204916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00E38AB-C3F1-50A1-AD6B-73C6275822C7}"/>
              </a:ext>
            </a:extLst>
          </p:cNvPr>
          <p:cNvSpPr/>
          <p:nvPr/>
        </p:nvSpPr>
        <p:spPr>
          <a:xfrm>
            <a:off x="5696465" y="3853896"/>
            <a:ext cx="204916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D149C0-BF22-AE34-3243-39E55B9033C2}"/>
              </a:ext>
            </a:extLst>
          </p:cNvPr>
          <p:cNvSpPr txBox="1"/>
          <p:nvPr/>
        </p:nvSpPr>
        <p:spPr>
          <a:xfrm>
            <a:off x="5885083" y="2630890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 </a:t>
            </a:r>
            <a:r>
              <a:rPr lang="en-US" sz="1100" dirty="0"/>
              <a:t>(Secondary Power)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1E6268-65BB-D368-7226-34436FBAE3E5}"/>
              </a:ext>
            </a:extLst>
          </p:cNvPr>
          <p:cNvSpPr txBox="1"/>
          <p:nvPr/>
        </p:nvSpPr>
        <p:spPr>
          <a:xfrm>
            <a:off x="5885083" y="3894688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J3 </a:t>
            </a:r>
            <a:r>
              <a:rPr lang="en-US" sz="1100" dirty="0"/>
              <a:t>(Secondary Power)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830561-4F97-DFCB-4CAB-C98810C758A4}"/>
              </a:ext>
            </a:extLst>
          </p:cNvPr>
          <p:cNvSpPr txBox="1"/>
          <p:nvPr/>
        </p:nvSpPr>
        <p:spPr>
          <a:xfrm>
            <a:off x="5891942" y="3248732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 </a:t>
            </a:r>
            <a:r>
              <a:rPr lang="en-US" sz="1100" dirty="0"/>
              <a:t>(Telemetry, CMD/CTRL)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C41CF8B-6A94-E4BB-0CE1-3C2C6885FFD3}"/>
              </a:ext>
            </a:extLst>
          </p:cNvPr>
          <p:cNvSpPr/>
          <p:nvPr/>
        </p:nvSpPr>
        <p:spPr>
          <a:xfrm>
            <a:off x="4520044" y="3853896"/>
            <a:ext cx="126097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E8B6FD7-BF97-350A-9EF6-41EADBF77305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4646140" y="4086800"/>
            <a:ext cx="1050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6BCC783-DC10-EB62-8F9D-C29687F4A3FF}"/>
              </a:ext>
            </a:extLst>
          </p:cNvPr>
          <p:cNvCxnSpPr/>
          <p:nvPr/>
        </p:nvCxnSpPr>
        <p:spPr>
          <a:xfrm flipH="1">
            <a:off x="5153891" y="4036868"/>
            <a:ext cx="114300" cy="119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A32F1FB-E189-772F-B072-DA65E1B45AD4}"/>
              </a:ext>
            </a:extLst>
          </p:cNvPr>
          <p:cNvSpPr txBox="1"/>
          <p:nvPr/>
        </p:nvSpPr>
        <p:spPr>
          <a:xfrm>
            <a:off x="5082640" y="4082335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A53A90-6C22-2DD7-D2D8-1A167E87D2A4}"/>
              </a:ext>
            </a:extLst>
          </p:cNvPr>
          <p:cNvSpPr/>
          <p:nvPr/>
        </p:nvSpPr>
        <p:spPr>
          <a:xfrm>
            <a:off x="4520043" y="3192238"/>
            <a:ext cx="126097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49D1F02-B9C3-9F5F-81EB-71624A878175}"/>
              </a:ext>
            </a:extLst>
          </p:cNvPr>
          <p:cNvCxnSpPr>
            <a:cxnSpLocks/>
          </p:cNvCxnSpPr>
          <p:nvPr/>
        </p:nvCxnSpPr>
        <p:spPr>
          <a:xfrm>
            <a:off x="4646139" y="3420254"/>
            <a:ext cx="1050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0237806-6CD0-F52E-5B12-869800E1F943}"/>
              </a:ext>
            </a:extLst>
          </p:cNvPr>
          <p:cNvCxnSpPr/>
          <p:nvPr/>
        </p:nvCxnSpPr>
        <p:spPr>
          <a:xfrm flipH="1">
            <a:off x="5153509" y="3372665"/>
            <a:ext cx="114300" cy="119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DF78A04-1489-FE7E-707B-15DDCE35205F}"/>
              </a:ext>
            </a:extLst>
          </p:cNvPr>
          <p:cNvSpPr txBox="1"/>
          <p:nvPr/>
        </p:nvSpPr>
        <p:spPr>
          <a:xfrm>
            <a:off x="5082258" y="341813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13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D314851-623B-DEF0-7AA1-8C373EC81CBA}"/>
              </a:ext>
            </a:extLst>
          </p:cNvPr>
          <p:cNvCxnSpPr>
            <a:cxnSpLocks/>
          </p:cNvCxnSpPr>
          <p:nvPr/>
        </p:nvCxnSpPr>
        <p:spPr>
          <a:xfrm>
            <a:off x="4634843" y="2811013"/>
            <a:ext cx="1050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3D2AC95-1353-1DD9-81F9-D4ACC47D44B0}"/>
              </a:ext>
            </a:extLst>
          </p:cNvPr>
          <p:cNvCxnSpPr/>
          <p:nvPr/>
        </p:nvCxnSpPr>
        <p:spPr>
          <a:xfrm flipH="1">
            <a:off x="5142594" y="2761081"/>
            <a:ext cx="114300" cy="119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32DA657-073E-11F5-3824-CB8519AFDC1C}"/>
              </a:ext>
            </a:extLst>
          </p:cNvPr>
          <p:cNvSpPr txBox="1"/>
          <p:nvPr/>
        </p:nvSpPr>
        <p:spPr>
          <a:xfrm>
            <a:off x="5071343" y="2806548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C6D0740-1DFA-0A62-AB68-58BD69913082}"/>
              </a:ext>
            </a:extLst>
          </p:cNvPr>
          <p:cNvSpPr/>
          <p:nvPr/>
        </p:nvSpPr>
        <p:spPr>
          <a:xfrm>
            <a:off x="4521487" y="2577782"/>
            <a:ext cx="126097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A2EE2A5-B588-9C49-AA91-67AADA400C0B}"/>
              </a:ext>
            </a:extLst>
          </p:cNvPr>
          <p:cNvSpPr txBox="1"/>
          <p:nvPr/>
        </p:nvSpPr>
        <p:spPr>
          <a:xfrm>
            <a:off x="4297513" y="2349052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137F35-CF6E-223C-47B0-192AC01C9011}"/>
              </a:ext>
            </a:extLst>
          </p:cNvPr>
          <p:cNvSpPr txBox="1"/>
          <p:nvPr/>
        </p:nvSpPr>
        <p:spPr>
          <a:xfrm>
            <a:off x="4282112" y="3650991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P6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F89AC0E-57CA-31F0-F718-3422252504F9}"/>
              </a:ext>
            </a:extLst>
          </p:cNvPr>
          <p:cNvSpPr txBox="1"/>
          <p:nvPr/>
        </p:nvSpPr>
        <p:spPr>
          <a:xfrm>
            <a:off x="4277820" y="299638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T5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56338FF-5DE9-FE3F-CC70-C0EE9C057BFF}"/>
              </a:ext>
            </a:extLst>
          </p:cNvPr>
          <p:cNvSpPr/>
          <p:nvPr/>
        </p:nvSpPr>
        <p:spPr>
          <a:xfrm>
            <a:off x="4518332" y="5675250"/>
            <a:ext cx="126097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8A43A1-D315-7DBE-A04F-BEB9E7D4E3D9}"/>
              </a:ext>
            </a:extLst>
          </p:cNvPr>
          <p:cNvSpPr txBox="1"/>
          <p:nvPr/>
        </p:nvSpPr>
        <p:spPr>
          <a:xfrm>
            <a:off x="4280400" y="547234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T6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F6D34A4-6B9A-90B0-7B9D-6EE22AB42071}"/>
              </a:ext>
            </a:extLst>
          </p:cNvPr>
          <p:cNvCxnSpPr>
            <a:cxnSpLocks/>
          </p:cNvCxnSpPr>
          <p:nvPr/>
        </p:nvCxnSpPr>
        <p:spPr>
          <a:xfrm>
            <a:off x="4645921" y="5904197"/>
            <a:ext cx="1050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4B4D15D-301D-7CC5-CEF9-71613DE68637}"/>
              </a:ext>
            </a:extLst>
          </p:cNvPr>
          <p:cNvSpPr txBox="1"/>
          <p:nvPr/>
        </p:nvSpPr>
        <p:spPr>
          <a:xfrm>
            <a:off x="5082421" y="5899732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9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770912C-56D2-2245-0DB8-63F82FB6F1D5}"/>
              </a:ext>
            </a:extLst>
          </p:cNvPr>
          <p:cNvCxnSpPr/>
          <p:nvPr/>
        </p:nvCxnSpPr>
        <p:spPr>
          <a:xfrm flipH="1">
            <a:off x="5162164" y="5836512"/>
            <a:ext cx="114300" cy="119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E1E77B00-038A-F904-354C-DE0415834415}"/>
              </a:ext>
            </a:extLst>
          </p:cNvPr>
          <p:cNvSpPr/>
          <p:nvPr/>
        </p:nvSpPr>
        <p:spPr>
          <a:xfrm>
            <a:off x="4508746" y="6451808"/>
            <a:ext cx="126097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16854B2-4C58-DD93-36CF-A390553363A5}"/>
              </a:ext>
            </a:extLst>
          </p:cNvPr>
          <p:cNvCxnSpPr>
            <a:cxnSpLocks/>
          </p:cNvCxnSpPr>
          <p:nvPr/>
        </p:nvCxnSpPr>
        <p:spPr>
          <a:xfrm>
            <a:off x="4645921" y="6696755"/>
            <a:ext cx="1050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2EBF40-14B1-6135-2C92-72C26E702497}"/>
              </a:ext>
            </a:extLst>
          </p:cNvPr>
          <p:cNvCxnSpPr/>
          <p:nvPr/>
        </p:nvCxnSpPr>
        <p:spPr>
          <a:xfrm flipH="1">
            <a:off x="5153672" y="6646823"/>
            <a:ext cx="114300" cy="119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E35B4CF-D331-7364-C265-43E97A8E6BF9}"/>
              </a:ext>
            </a:extLst>
          </p:cNvPr>
          <p:cNvSpPr txBox="1"/>
          <p:nvPr/>
        </p:nvSpPr>
        <p:spPr>
          <a:xfrm>
            <a:off x="5082421" y="669229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FEB6131-2A74-27A7-281A-6030661A109D}"/>
              </a:ext>
            </a:extLst>
          </p:cNvPr>
          <p:cNvSpPr txBox="1"/>
          <p:nvPr/>
        </p:nvSpPr>
        <p:spPr>
          <a:xfrm>
            <a:off x="4282112" y="6190285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P7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5446D33-BFF1-703F-E30B-DA3B2DBAC983}"/>
              </a:ext>
            </a:extLst>
          </p:cNvPr>
          <p:cNvSpPr/>
          <p:nvPr/>
        </p:nvSpPr>
        <p:spPr>
          <a:xfrm>
            <a:off x="4509412" y="8054635"/>
            <a:ext cx="126097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79FF474-2D45-2C33-FAC6-0518C23BB759}"/>
              </a:ext>
            </a:extLst>
          </p:cNvPr>
          <p:cNvCxnSpPr>
            <a:cxnSpLocks/>
          </p:cNvCxnSpPr>
          <p:nvPr/>
        </p:nvCxnSpPr>
        <p:spPr>
          <a:xfrm>
            <a:off x="4637001" y="8283582"/>
            <a:ext cx="1050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D16E548-D916-B2E9-A97A-632C1BCD1A05}"/>
              </a:ext>
            </a:extLst>
          </p:cNvPr>
          <p:cNvSpPr txBox="1"/>
          <p:nvPr/>
        </p:nvSpPr>
        <p:spPr>
          <a:xfrm>
            <a:off x="5073501" y="8279117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66B8260-90C1-2686-2751-F0F2CD91431B}"/>
              </a:ext>
            </a:extLst>
          </p:cNvPr>
          <p:cNvCxnSpPr/>
          <p:nvPr/>
        </p:nvCxnSpPr>
        <p:spPr>
          <a:xfrm flipH="1">
            <a:off x="5153244" y="8215897"/>
            <a:ext cx="114300" cy="119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70E5D15-A62E-A258-327B-F4D08E7D6889}"/>
              </a:ext>
            </a:extLst>
          </p:cNvPr>
          <p:cNvSpPr txBox="1"/>
          <p:nvPr/>
        </p:nvSpPr>
        <p:spPr>
          <a:xfrm>
            <a:off x="4274119" y="781544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T7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5ABD5B3-E769-0EA7-9920-85C62E274BF7}"/>
              </a:ext>
            </a:extLst>
          </p:cNvPr>
          <p:cNvSpPr/>
          <p:nvPr/>
        </p:nvSpPr>
        <p:spPr>
          <a:xfrm>
            <a:off x="4518404" y="8785528"/>
            <a:ext cx="126097" cy="4658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29CCC73-C554-F601-5E81-99D25792F5D4}"/>
              </a:ext>
            </a:extLst>
          </p:cNvPr>
          <p:cNvCxnSpPr>
            <a:cxnSpLocks/>
          </p:cNvCxnSpPr>
          <p:nvPr/>
        </p:nvCxnSpPr>
        <p:spPr>
          <a:xfrm>
            <a:off x="4655579" y="9030475"/>
            <a:ext cx="1050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6CB0203-F285-A804-8297-C581864B3773}"/>
              </a:ext>
            </a:extLst>
          </p:cNvPr>
          <p:cNvCxnSpPr/>
          <p:nvPr/>
        </p:nvCxnSpPr>
        <p:spPr>
          <a:xfrm flipH="1">
            <a:off x="5163330" y="8980543"/>
            <a:ext cx="114300" cy="119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42A241C-499E-9665-F963-E6D644FC7CEB}"/>
              </a:ext>
            </a:extLst>
          </p:cNvPr>
          <p:cNvSpPr txBox="1"/>
          <p:nvPr/>
        </p:nvSpPr>
        <p:spPr>
          <a:xfrm>
            <a:off x="5092079" y="9026010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5BB0F8D-18B8-D2F3-BCED-A0F3AE690D31}"/>
              </a:ext>
            </a:extLst>
          </p:cNvPr>
          <p:cNvSpPr txBox="1"/>
          <p:nvPr/>
        </p:nvSpPr>
        <p:spPr>
          <a:xfrm>
            <a:off x="4236387" y="8533387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9ECA48C-50DB-3CA1-2AA4-136602BC2E48}"/>
              </a:ext>
            </a:extLst>
          </p:cNvPr>
          <p:cNvSpPr txBox="1"/>
          <p:nvPr/>
        </p:nvSpPr>
        <p:spPr>
          <a:xfrm>
            <a:off x="4616904" y="248414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W-120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7879924-262B-05CC-0748-C1B54D87BA7B}"/>
              </a:ext>
            </a:extLst>
          </p:cNvPr>
          <p:cNvSpPr txBox="1"/>
          <p:nvPr/>
        </p:nvSpPr>
        <p:spPr>
          <a:xfrm>
            <a:off x="4627160" y="308332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33B0549-3974-D4D2-EE07-025E5B5720C4}"/>
              </a:ext>
            </a:extLst>
          </p:cNvPr>
          <p:cNvSpPr txBox="1"/>
          <p:nvPr/>
        </p:nvSpPr>
        <p:spPr>
          <a:xfrm>
            <a:off x="4646091" y="375022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W-122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7ABC025-C905-EAAC-DAEC-47821CBE5632}"/>
              </a:ext>
            </a:extLst>
          </p:cNvPr>
          <p:cNvSpPr txBox="1"/>
          <p:nvPr/>
        </p:nvSpPr>
        <p:spPr>
          <a:xfrm>
            <a:off x="4686151" y="461774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W-129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D7E8B95-C179-66AA-A4CB-7AF34B5AEB8F}"/>
              </a:ext>
            </a:extLst>
          </p:cNvPr>
          <p:cNvSpPr txBox="1"/>
          <p:nvPr/>
        </p:nvSpPr>
        <p:spPr>
          <a:xfrm>
            <a:off x="4674631" y="5559265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W-123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133AB29-8C34-7A84-6D7F-D95C47667056}"/>
              </a:ext>
            </a:extLst>
          </p:cNvPr>
          <p:cNvSpPr txBox="1"/>
          <p:nvPr/>
        </p:nvSpPr>
        <p:spPr>
          <a:xfrm>
            <a:off x="4666904" y="635053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W-124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D3A77C-6E6E-8790-D7E9-7E2A0038DFDD}"/>
              </a:ext>
            </a:extLst>
          </p:cNvPr>
          <p:cNvSpPr txBox="1"/>
          <p:nvPr/>
        </p:nvSpPr>
        <p:spPr>
          <a:xfrm>
            <a:off x="4666904" y="78933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W-125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CAF3016-4D25-1C97-8E89-A92042124EE6}"/>
              </a:ext>
            </a:extLst>
          </p:cNvPr>
          <p:cNvSpPr txBox="1"/>
          <p:nvPr/>
        </p:nvSpPr>
        <p:spPr>
          <a:xfrm>
            <a:off x="4694178" y="869876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W-126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000EBF0-31B7-B76E-8120-1664557231CD}"/>
              </a:ext>
            </a:extLst>
          </p:cNvPr>
          <p:cNvSpPr txBox="1"/>
          <p:nvPr/>
        </p:nvSpPr>
        <p:spPr>
          <a:xfrm>
            <a:off x="10675387" y="231691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J11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ED2D0AB-D9FE-396C-B5AC-52155C7AD19F}"/>
              </a:ext>
            </a:extLst>
          </p:cNvPr>
          <p:cNvSpPr txBox="1"/>
          <p:nvPr/>
        </p:nvSpPr>
        <p:spPr>
          <a:xfrm>
            <a:off x="10675387" y="350755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618040-6368-1D8A-F16A-851C3CA124C7}"/>
              </a:ext>
            </a:extLst>
          </p:cNvPr>
          <p:cNvSpPr txBox="1"/>
          <p:nvPr/>
        </p:nvSpPr>
        <p:spPr>
          <a:xfrm>
            <a:off x="10610864" y="56830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638DFE8-292B-1150-C9C6-10B74F603B37}"/>
              </a:ext>
            </a:extLst>
          </p:cNvPr>
          <p:cNvSpPr txBox="1"/>
          <p:nvPr/>
        </p:nvSpPr>
        <p:spPr>
          <a:xfrm>
            <a:off x="10670392" y="823694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J14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74924EE-B661-AD4D-7780-E3D1A86584E7}"/>
              </a:ext>
            </a:extLst>
          </p:cNvPr>
          <p:cNvSpPr txBox="1"/>
          <p:nvPr/>
        </p:nvSpPr>
        <p:spPr>
          <a:xfrm>
            <a:off x="4190088" y="4372890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TP-1</a:t>
            </a:r>
          </a:p>
        </p:txBody>
      </p:sp>
    </p:spTree>
    <p:extLst>
      <p:ext uri="{BB962C8B-B14F-4D97-AF65-F5344CB8AC3E}">
        <p14:creationId xmlns:p14="http://schemas.microsoft.com/office/powerpoint/2010/main" val="2642971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555ABA-48FE-CDA3-FFCF-523E91DA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CAEN-NEVIS +/- 5V PDU 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A0F10D-83BE-5DA4-9085-D13546DF94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/>
              <a:t>The +/- 5V Board is to the right.  The top portion of the board is supplying the power to the sub-system load.</a:t>
            </a:r>
          </a:p>
          <a:p>
            <a:pPr lvl="1"/>
            <a:r>
              <a:rPr lang="en-US" sz="3200" dirty="0"/>
              <a:t>The +5V rail is spec’d at 8.5A</a:t>
            </a:r>
          </a:p>
          <a:p>
            <a:pPr lvl="2"/>
            <a:r>
              <a:rPr lang="en-US" sz="2613" dirty="0"/>
              <a:t>42.5W</a:t>
            </a:r>
          </a:p>
          <a:p>
            <a:pPr lvl="1"/>
            <a:r>
              <a:rPr lang="en-US" sz="3200" dirty="0"/>
              <a:t>The -5V rail is spec’d at 1.993A</a:t>
            </a:r>
          </a:p>
          <a:p>
            <a:pPr lvl="2"/>
            <a:r>
              <a:rPr lang="en-US" sz="2613" dirty="0"/>
              <a:t>9.9W</a:t>
            </a:r>
          </a:p>
          <a:p>
            <a:pPr lvl="1"/>
            <a:r>
              <a:rPr lang="en-US" sz="3200" dirty="0"/>
              <a:t>Both converters are the VHB75W-Q24-S5 and can supply up to 75W.  </a:t>
            </a:r>
          </a:p>
          <a:p>
            <a:r>
              <a:rPr lang="en-US" sz="3787" dirty="0"/>
              <a:t>The total input power with these levels is ~ 60W for this board.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327D05-FC72-DF3D-191D-FC0D45842C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25515" y="2678113"/>
            <a:ext cx="4694620" cy="6381750"/>
          </a:xfrm>
        </p:spPr>
      </p:pic>
    </p:spTree>
    <p:extLst>
      <p:ext uri="{BB962C8B-B14F-4D97-AF65-F5344CB8AC3E}">
        <p14:creationId xmlns:p14="http://schemas.microsoft.com/office/powerpoint/2010/main" val="3003317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6D2BB-D54B-011E-78E3-9D9F06FD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CAEN-NEVIS +12V 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855605-7238-03FF-4D17-DAFF523A44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2494" y="3747271"/>
            <a:ext cx="7312752" cy="401277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3C33E-1262-0612-774C-F99CBA8C2F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+12V CAEN-NEVIS PDU Board is to the left.  </a:t>
            </a:r>
          </a:p>
          <a:p>
            <a:pPr lvl="1"/>
            <a:r>
              <a:rPr lang="en-US" dirty="0"/>
              <a:t>The +12V supply is spec’d to pull 1.993A</a:t>
            </a:r>
          </a:p>
          <a:p>
            <a:pPr lvl="2"/>
            <a:r>
              <a:rPr lang="en-US" dirty="0"/>
              <a:t>23.9W</a:t>
            </a:r>
          </a:p>
          <a:p>
            <a:pPr lvl="1"/>
            <a:r>
              <a:rPr lang="en-US" dirty="0"/>
              <a:t>The converter on this board is the PDQ30-Q24-S12-D, which can provide 30W.</a:t>
            </a:r>
          </a:p>
          <a:p>
            <a:r>
              <a:rPr lang="en-US" dirty="0"/>
              <a:t>The input power on this board will be 26.5W</a:t>
            </a:r>
          </a:p>
        </p:txBody>
      </p:sp>
    </p:spTree>
    <p:extLst>
      <p:ext uri="{BB962C8B-B14F-4D97-AF65-F5344CB8AC3E}">
        <p14:creationId xmlns:p14="http://schemas.microsoft.com/office/powerpoint/2010/main" val="212607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34824-F47B-ABFB-7755-7BEEA950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Sub-Systems in the PDU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53F8-81B4-D7EF-31BA-EEE38B672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Cold Time-Projection Chamber</a:t>
            </a:r>
          </a:p>
          <a:p>
            <a:pPr lvl="1"/>
            <a:r>
              <a:rPr lang="en-US" dirty="0"/>
              <a:t>Houses the SiPM Power Boards (x6), the SiPM Pre-Amplifier, Charge Pre-Amplifier, as well as Telemetry Power Boards</a:t>
            </a:r>
          </a:p>
          <a:p>
            <a:pPr lvl="1"/>
            <a:r>
              <a:rPr lang="en-US" dirty="0"/>
              <a:t>The High Voltage Board Inside the pressure vessel is also part of the Cold TPC section.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Warm Time-Projection Chamber</a:t>
            </a:r>
          </a:p>
          <a:p>
            <a:pPr lvl="1"/>
            <a:r>
              <a:rPr lang="en-US" dirty="0"/>
              <a:t> Houses the Shaper Power board, as well as the data acquisition power boards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CPU</a:t>
            </a:r>
          </a:p>
          <a:p>
            <a:pPr lvl="1"/>
            <a:r>
              <a:rPr lang="en-US" dirty="0"/>
              <a:t>Hub CPU and DAQ CPU power boards are housed here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Time of Flight Section</a:t>
            </a:r>
          </a:p>
          <a:p>
            <a:pPr lvl="1"/>
            <a:r>
              <a:rPr lang="en-US" dirty="0"/>
              <a:t>This houses the Time-Of-Flight Power Board.</a:t>
            </a:r>
          </a:p>
        </p:txBody>
      </p:sp>
    </p:spTree>
    <p:extLst>
      <p:ext uri="{BB962C8B-B14F-4D97-AF65-F5344CB8AC3E}">
        <p14:creationId xmlns:p14="http://schemas.microsoft.com/office/powerpoint/2010/main" val="176006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4D8F-D081-766F-4649-E032FA6A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CAEN-NEVIS +3.3V PDU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0C8E0-7651-01C6-D8E8-8B75519902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CAEN-NEVIS 3.3V PDU Board is to the right.</a:t>
            </a:r>
          </a:p>
          <a:p>
            <a:pPr lvl="1"/>
            <a:r>
              <a:rPr lang="en-US" dirty="0"/>
              <a:t>This rail is spec’d to supply 12.1A to the load.  </a:t>
            </a:r>
          </a:p>
          <a:p>
            <a:pPr lvl="2"/>
            <a:r>
              <a:rPr lang="en-US" dirty="0"/>
              <a:t>40W</a:t>
            </a:r>
          </a:p>
          <a:p>
            <a:pPr lvl="1"/>
            <a:r>
              <a:rPr lang="en-US" dirty="0"/>
              <a:t>The converter on this board is the </a:t>
            </a:r>
            <a:r>
              <a:rPr lang="en-US" sz="3600" dirty="0"/>
              <a:t>VHB75W-Q24-S5 and can supply up to 75W.</a:t>
            </a:r>
          </a:p>
          <a:p>
            <a:r>
              <a:rPr lang="en-US" dirty="0"/>
              <a:t>The input power for this board will be ~ 45W.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5E9DF3-8F89-E1CC-6AA8-F48EC4504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69557" y="3623802"/>
            <a:ext cx="7490529" cy="4115518"/>
          </a:xfrm>
        </p:spPr>
      </p:pic>
    </p:spTree>
    <p:extLst>
      <p:ext uri="{BB962C8B-B14F-4D97-AF65-F5344CB8AC3E}">
        <p14:creationId xmlns:p14="http://schemas.microsoft.com/office/powerpoint/2010/main" val="175712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8E49-57D1-9AB3-024D-4655E4F53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Shaper PDU Box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824E3-4550-19F7-7D71-379E4067C651}"/>
              </a:ext>
            </a:extLst>
          </p:cNvPr>
          <p:cNvSpPr/>
          <p:nvPr/>
        </p:nvSpPr>
        <p:spPr>
          <a:xfrm>
            <a:off x="4927600" y="2603501"/>
            <a:ext cx="5664200" cy="6781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737268-1273-8F7D-E641-1D69BE467443}"/>
              </a:ext>
            </a:extLst>
          </p:cNvPr>
          <p:cNvSpPr/>
          <p:nvPr/>
        </p:nvSpPr>
        <p:spPr>
          <a:xfrm>
            <a:off x="4927600" y="4622801"/>
            <a:ext cx="241300" cy="660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C905C-8C8A-B21F-6250-F79C792E2226}"/>
              </a:ext>
            </a:extLst>
          </p:cNvPr>
          <p:cNvSpPr txBox="1"/>
          <p:nvPr/>
        </p:nvSpPr>
        <p:spPr>
          <a:xfrm>
            <a:off x="5168900" y="4768335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 </a:t>
            </a:r>
            <a:r>
              <a:rPr lang="en-US" sz="1200" dirty="0"/>
              <a:t>(Secondary Power)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2BB03-02A1-0355-F3A3-1918CF738123}"/>
              </a:ext>
            </a:extLst>
          </p:cNvPr>
          <p:cNvSpPr/>
          <p:nvPr/>
        </p:nvSpPr>
        <p:spPr>
          <a:xfrm>
            <a:off x="4686300" y="4622801"/>
            <a:ext cx="241300" cy="660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E58475-501A-3D4C-D08E-3B8279CCE2B4}"/>
              </a:ext>
            </a:extLst>
          </p:cNvPr>
          <p:cNvSpPr/>
          <p:nvPr/>
        </p:nvSpPr>
        <p:spPr>
          <a:xfrm>
            <a:off x="4914900" y="5715001"/>
            <a:ext cx="241300" cy="660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4DCCE-7EE5-933B-E816-6CDB7FB73C28}"/>
              </a:ext>
            </a:extLst>
          </p:cNvPr>
          <p:cNvSpPr txBox="1"/>
          <p:nvPr/>
        </p:nvSpPr>
        <p:spPr>
          <a:xfrm>
            <a:off x="5156200" y="5860535"/>
            <a:ext cx="18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 </a:t>
            </a:r>
            <a:r>
              <a:rPr lang="en-US" sz="1200" dirty="0"/>
              <a:t>(Telemetry, CMD/CTRL)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E5B360-4A6E-2BF0-6EB0-E12FC76802D8}"/>
              </a:ext>
            </a:extLst>
          </p:cNvPr>
          <p:cNvSpPr/>
          <p:nvPr/>
        </p:nvSpPr>
        <p:spPr>
          <a:xfrm>
            <a:off x="4673600" y="5715001"/>
            <a:ext cx="241300" cy="660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25E98-28E7-0DB1-9F37-54600DC0BC13}"/>
              </a:ext>
            </a:extLst>
          </p:cNvPr>
          <p:cNvSpPr txBox="1"/>
          <p:nvPr/>
        </p:nvSpPr>
        <p:spPr>
          <a:xfrm>
            <a:off x="4521832" y="4343399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E4E2B-8BD6-EE11-5B9D-7B47AEF9CBFE}"/>
              </a:ext>
            </a:extLst>
          </p:cNvPr>
          <p:cNvSpPr txBox="1"/>
          <p:nvPr/>
        </p:nvSpPr>
        <p:spPr>
          <a:xfrm>
            <a:off x="4465314" y="545339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F0C649-12A3-8C43-9E57-12D740A480B0}"/>
              </a:ext>
            </a:extLst>
          </p:cNvPr>
          <p:cNvSpPr/>
          <p:nvPr/>
        </p:nvSpPr>
        <p:spPr>
          <a:xfrm>
            <a:off x="4927600" y="6831713"/>
            <a:ext cx="241300" cy="660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EDD219-A489-36D6-549C-7EB63B1134E3}"/>
              </a:ext>
            </a:extLst>
          </p:cNvPr>
          <p:cNvSpPr txBox="1"/>
          <p:nvPr/>
        </p:nvSpPr>
        <p:spPr>
          <a:xfrm>
            <a:off x="5168900" y="6977247"/>
            <a:ext cx="329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J15 </a:t>
            </a:r>
            <a:r>
              <a:rPr lang="en-US" sz="1200" dirty="0"/>
              <a:t>(Telemetry Power Rail from TP-1 Connector)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FCA3D2-07F8-4167-0071-7DE073A2E6D8}"/>
              </a:ext>
            </a:extLst>
          </p:cNvPr>
          <p:cNvSpPr/>
          <p:nvPr/>
        </p:nvSpPr>
        <p:spPr>
          <a:xfrm>
            <a:off x="4686300" y="6831713"/>
            <a:ext cx="241300" cy="660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FC4E25-B45E-3FF6-AE9D-E93C1A34FFA8}"/>
              </a:ext>
            </a:extLst>
          </p:cNvPr>
          <p:cNvSpPr txBox="1"/>
          <p:nvPr/>
        </p:nvSpPr>
        <p:spPr>
          <a:xfrm>
            <a:off x="4478014" y="6570103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TP-2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5EC196-2B77-D709-2C62-5BB96DC5C7B5}"/>
              </a:ext>
            </a:extLst>
          </p:cNvPr>
          <p:cNvSpPr/>
          <p:nvPr/>
        </p:nvSpPr>
        <p:spPr>
          <a:xfrm>
            <a:off x="10591800" y="2695944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D6D06-DEC0-06D5-B718-51FD067DF7FB}"/>
              </a:ext>
            </a:extLst>
          </p:cNvPr>
          <p:cNvSpPr/>
          <p:nvPr/>
        </p:nvSpPr>
        <p:spPr>
          <a:xfrm>
            <a:off x="10601448" y="3195734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E80437-2894-A529-B899-7BBBB3BB2DDD}"/>
              </a:ext>
            </a:extLst>
          </p:cNvPr>
          <p:cNvCxnSpPr/>
          <p:nvPr/>
        </p:nvCxnSpPr>
        <p:spPr>
          <a:xfrm flipV="1">
            <a:off x="11116963" y="2817120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970B6B-F8E2-5BC0-50CA-D5F1E59A2ABD}"/>
              </a:ext>
            </a:extLst>
          </p:cNvPr>
          <p:cNvSpPr txBox="1"/>
          <p:nvPr/>
        </p:nvSpPr>
        <p:spPr>
          <a:xfrm>
            <a:off x="11459790" y="2505952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+3.3V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F387CB-1926-2592-3723-D19DC921DB1C}"/>
              </a:ext>
            </a:extLst>
          </p:cNvPr>
          <p:cNvCxnSpPr/>
          <p:nvPr/>
        </p:nvCxnSpPr>
        <p:spPr>
          <a:xfrm flipV="1">
            <a:off x="11136258" y="3313453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EB06E42-3880-D923-3688-48E6AE66E916}"/>
              </a:ext>
            </a:extLst>
          </p:cNvPr>
          <p:cNvSpPr txBox="1"/>
          <p:nvPr/>
        </p:nvSpPr>
        <p:spPr>
          <a:xfrm>
            <a:off x="11479085" y="3002285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-3.3V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24D054-5E6C-3CB1-0594-00732E7E4D94}"/>
              </a:ext>
            </a:extLst>
          </p:cNvPr>
          <p:cNvSpPr txBox="1"/>
          <p:nvPr/>
        </p:nvSpPr>
        <p:spPr>
          <a:xfrm>
            <a:off x="11086651" y="249413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3128B5-70BF-F4E0-EF34-B949261EC353}"/>
              </a:ext>
            </a:extLst>
          </p:cNvPr>
          <p:cNvSpPr txBox="1"/>
          <p:nvPr/>
        </p:nvSpPr>
        <p:spPr>
          <a:xfrm>
            <a:off x="11095680" y="327085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6F05F0-819D-6E71-4401-CCDC99764F35}"/>
              </a:ext>
            </a:extLst>
          </p:cNvPr>
          <p:cNvSpPr txBox="1"/>
          <p:nvPr/>
        </p:nvSpPr>
        <p:spPr>
          <a:xfrm>
            <a:off x="10157626" y="263245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67E810-5DC1-5C06-95F8-77D6F15007FA}"/>
              </a:ext>
            </a:extLst>
          </p:cNvPr>
          <p:cNvSpPr txBox="1"/>
          <p:nvPr/>
        </p:nvSpPr>
        <p:spPr>
          <a:xfrm>
            <a:off x="10157626" y="311000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A124EA-BFE2-AC6C-610D-2214B80E510B}"/>
              </a:ext>
            </a:extLst>
          </p:cNvPr>
          <p:cNvSpPr/>
          <p:nvPr/>
        </p:nvSpPr>
        <p:spPr>
          <a:xfrm>
            <a:off x="10591800" y="3867187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B7EDE8-D9E1-5A04-74B0-542A3D013D2E}"/>
              </a:ext>
            </a:extLst>
          </p:cNvPr>
          <p:cNvSpPr/>
          <p:nvPr/>
        </p:nvSpPr>
        <p:spPr>
          <a:xfrm>
            <a:off x="10601448" y="4366977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06E093-C53A-D012-4D7A-879B3D7298C2}"/>
              </a:ext>
            </a:extLst>
          </p:cNvPr>
          <p:cNvCxnSpPr/>
          <p:nvPr/>
        </p:nvCxnSpPr>
        <p:spPr>
          <a:xfrm flipV="1">
            <a:off x="11116963" y="3988363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97494F9-EFEF-B54D-4076-69612BA50F5C}"/>
              </a:ext>
            </a:extLst>
          </p:cNvPr>
          <p:cNvSpPr txBox="1"/>
          <p:nvPr/>
        </p:nvSpPr>
        <p:spPr>
          <a:xfrm>
            <a:off x="11459790" y="3677195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+3.3V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C8685A-49B5-417C-7D85-EB4CFD1598EE}"/>
              </a:ext>
            </a:extLst>
          </p:cNvPr>
          <p:cNvCxnSpPr/>
          <p:nvPr/>
        </p:nvCxnSpPr>
        <p:spPr>
          <a:xfrm flipV="1">
            <a:off x="11136258" y="4484696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9765C1-7362-8606-16B4-25BACF0CB6A4}"/>
              </a:ext>
            </a:extLst>
          </p:cNvPr>
          <p:cNvSpPr txBox="1"/>
          <p:nvPr/>
        </p:nvSpPr>
        <p:spPr>
          <a:xfrm>
            <a:off x="11479085" y="4173528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-3.3V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984A85-F2EA-5D4F-B393-AFB4E88F18E9}"/>
              </a:ext>
            </a:extLst>
          </p:cNvPr>
          <p:cNvSpPr txBox="1"/>
          <p:nvPr/>
        </p:nvSpPr>
        <p:spPr>
          <a:xfrm>
            <a:off x="11103768" y="365994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845088-38B9-E069-350F-D5ECCE586AA7}"/>
              </a:ext>
            </a:extLst>
          </p:cNvPr>
          <p:cNvSpPr txBox="1"/>
          <p:nvPr/>
        </p:nvSpPr>
        <p:spPr>
          <a:xfrm>
            <a:off x="11095680" y="4452473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4FC7C4-DB6F-EA25-FAF4-0359B13E03BD}"/>
              </a:ext>
            </a:extLst>
          </p:cNvPr>
          <p:cNvSpPr txBox="1"/>
          <p:nvPr/>
        </p:nvSpPr>
        <p:spPr>
          <a:xfrm>
            <a:off x="10157626" y="380369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BFF575-43FE-9CF3-B8C3-FEDA20A6BB32}"/>
              </a:ext>
            </a:extLst>
          </p:cNvPr>
          <p:cNvSpPr txBox="1"/>
          <p:nvPr/>
        </p:nvSpPr>
        <p:spPr>
          <a:xfrm>
            <a:off x="10157626" y="428124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FA4ED8-5952-BB55-C405-40E0F23BA2E6}"/>
              </a:ext>
            </a:extLst>
          </p:cNvPr>
          <p:cNvSpPr/>
          <p:nvPr/>
        </p:nvSpPr>
        <p:spPr>
          <a:xfrm>
            <a:off x="10591800" y="4968161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5E1072-CCFB-32AE-8868-7A7900168FBE}"/>
              </a:ext>
            </a:extLst>
          </p:cNvPr>
          <p:cNvSpPr/>
          <p:nvPr/>
        </p:nvSpPr>
        <p:spPr>
          <a:xfrm>
            <a:off x="10601448" y="5467951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4998D2-E0C9-638E-AAAE-AE4F269737BE}"/>
              </a:ext>
            </a:extLst>
          </p:cNvPr>
          <p:cNvCxnSpPr/>
          <p:nvPr/>
        </p:nvCxnSpPr>
        <p:spPr>
          <a:xfrm flipV="1">
            <a:off x="11116963" y="5089337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EDF438D-FB20-6AC9-DED5-C1451F106DF6}"/>
              </a:ext>
            </a:extLst>
          </p:cNvPr>
          <p:cNvSpPr txBox="1"/>
          <p:nvPr/>
        </p:nvSpPr>
        <p:spPr>
          <a:xfrm>
            <a:off x="11459790" y="4778169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+3.3V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DF2095-2033-DBCA-3B6A-C4DB0D47B5B5}"/>
              </a:ext>
            </a:extLst>
          </p:cNvPr>
          <p:cNvCxnSpPr/>
          <p:nvPr/>
        </p:nvCxnSpPr>
        <p:spPr>
          <a:xfrm flipV="1">
            <a:off x="11136258" y="5585670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C749311-845C-0FA2-23CD-5BFE81F5E8A4}"/>
              </a:ext>
            </a:extLst>
          </p:cNvPr>
          <p:cNvSpPr txBox="1"/>
          <p:nvPr/>
        </p:nvSpPr>
        <p:spPr>
          <a:xfrm>
            <a:off x="11479085" y="5274502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-3.3V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45C800-DB84-AAB9-5346-63D275C618DB}"/>
              </a:ext>
            </a:extLst>
          </p:cNvPr>
          <p:cNvSpPr txBox="1"/>
          <p:nvPr/>
        </p:nvSpPr>
        <p:spPr>
          <a:xfrm>
            <a:off x="11086651" y="476634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4007E9-E907-4C0D-4D61-498FF3C3EE44}"/>
              </a:ext>
            </a:extLst>
          </p:cNvPr>
          <p:cNvSpPr txBox="1"/>
          <p:nvPr/>
        </p:nvSpPr>
        <p:spPr>
          <a:xfrm>
            <a:off x="11095680" y="554307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FACEA9-9F8B-F652-31EA-9AE46BCDF1C7}"/>
              </a:ext>
            </a:extLst>
          </p:cNvPr>
          <p:cNvSpPr txBox="1"/>
          <p:nvPr/>
        </p:nvSpPr>
        <p:spPr>
          <a:xfrm>
            <a:off x="10157626" y="4904671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EA84EC-3E7F-E341-BEEE-A5AAB875E6AA}"/>
              </a:ext>
            </a:extLst>
          </p:cNvPr>
          <p:cNvSpPr txBox="1"/>
          <p:nvPr/>
        </p:nvSpPr>
        <p:spPr>
          <a:xfrm>
            <a:off x="10157626" y="53822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J7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E754CB-EE7B-A34E-95D0-A7BA7C25594F}"/>
              </a:ext>
            </a:extLst>
          </p:cNvPr>
          <p:cNvSpPr/>
          <p:nvPr/>
        </p:nvSpPr>
        <p:spPr>
          <a:xfrm>
            <a:off x="10591800" y="6139404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9E97AE-3E5F-AD08-0684-1BA91126939B}"/>
              </a:ext>
            </a:extLst>
          </p:cNvPr>
          <p:cNvSpPr/>
          <p:nvPr/>
        </p:nvSpPr>
        <p:spPr>
          <a:xfrm>
            <a:off x="10601448" y="6639194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23EF41F-AFB1-6E16-4E94-BAAD4C947273}"/>
              </a:ext>
            </a:extLst>
          </p:cNvPr>
          <p:cNvCxnSpPr/>
          <p:nvPr/>
        </p:nvCxnSpPr>
        <p:spPr>
          <a:xfrm flipV="1">
            <a:off x="11116963" y="6260580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1FEE153-4A8A-CF97-FF7B-312675EF6DA8}"/>
              </a:ext>
            </a:extLst>
          </p:cNvPr>
          <p:cNvSpPr txBox="1"/>
          <p:nvPr/>
        </p:nvSpPr>
        <p:spPr>
          <a:xfrm>
            <a:off x="11459790" y="5949412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+3.3V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461ED27-83B7-1577-BEE7-ADE8990DDFEE}"/>
              </a:ext>
            </a:extLst>
          </p:cNvPr>
          <p:cNvCxnSpPr/>
          <p:nvPr/>
        </p:nvCxnSpPr>
        <p:spPr>
          <a:xfrm flipV="1">
            <a:off x="11136258" y="6756913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023A048-6028-FF72-22DC-6BCAC5B8B93C}"/>
              </a:ext>
            </a:extLst>
          </p:cNvPr>
          <p:cNvSpPr txBox="1"/>
          <p:nvPr/>
        </p:nvSpPr>
        <p:spPr>
          <a:xfrm>
            <a:off x="11479085" y="6445745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-3.3V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960064-6F49-7209-4BEA-65CD95F0E04E}"/>
              </a:ext>
            </a:extLst>
          </p:cNvPr>
          <p:cNvSpPr txBox="1"/>
          <p:nvPr/>
        </p:nvSpPr>
        <p:spPr>
          <a:xfrm>
            <a:off x="11103768" y="593216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DDAA60-583D-AB04-23ED-784A749B9C64}"/>
              </a:ext>
            </a:extLst>
          </p:cNvPr>
          <p:cNvSpPr txBox="1"/>
          <p:nvPr/>
        </p:nvSpPr>
        <p:spPr>
          <a:xfrm>
            <a:off x="11095680" y="672469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6BCC1F-D6FE-9F8E-C821-90F17453EB6F}"/>
              </a:ext>
            </a:extLst>
          </p:cNvPr>
          <p:cNvSpPr txBox="1"/>
          <p:nvPr/>
        </p:nvSpPr>
        <p:spPr>
          <a:xfrm>
            <a:off x="10157626" y="607591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77F41D8-BE9F-C881-14AF-6F49D86C4D26}"/>
              </a:ext>
            </a:extLst>
          </p:cNvPr>
          <p:cNvSpPr txBox="1"/>
          <p:nvPr/>
        </p:nvSpPr>
        <p:spPr>
          <a:xfrm>
            <a:off x="10157626" y="655346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9CC9FB-433A-0A48-801D-9D27EA57A07F}"/>
              </a:ext>
            </a:extLst>
          </p:cNvPr>
          <p:cNvSpPr/>
          <p:nvPr/>
        </p:nvSpPr>
        <p:spPr>
          <a:xfrm>
            <a:off x="10582152" y="7271716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1D4882-0E2D-D455-AD2A-E9D73C12709A}"/>
              </a:ext>
            </a:extLst>
          </p:cNvPr>
          <p:cNvSpPr/>
          <p:nvPr/>
        </p:nvSpPr>
        <p:spPr>
          <a:xfrm>
            <a:off x="10591800" y="7771506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051D5F3-B07B-73A9-CF6A-719400EF171D}"/>
              </a:ext>
            </a:extLst>
          </p:cNvPr>
          <p:cNvCxnSpPr/>
          <p:nvPr/>
        </p:nvCxnSpPr>
        <p:spPr>
          <a:xfrm flipV="1">
            <a:off x="11107315" y="7392892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F5BEE1F-94BD-5D68-3D56-FD47E2028012}"/>
              </a:ext>
            </a:extLst>
          </p:cNvPr>
          <p:cNvSpPr txBox="1"/>
          <p:nvPr/>
        </p:nvSpPr>
        <p:spPr>
          <a:xfrm>
            <a:off x="11450142" y="7081724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+3.3V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61129DB-1B6E-78B9-54BF-C8CFA7AF5FB1}"/>
              </a:ext>
            </a:extLst>
          </p:cNvPr>
          <p:cNvCxnSpPr/>
          <p:nvPr/>
        </p:nvCxnSpPr>
        <p:spPr>
          <a:xfrm flipV="1">
            <a:off x="11126610" y="7889225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C331E1D-ADD8-D675-ADC3-A3D87B8E11B3}"/>
              </a:ext>
            </a:extLst>
          </p:cNvPr>
          <p:cNvSpPr txBox="1"/>
          <p:nvPr/>
        </p:nvSpPr>
        <p:spPr>
          <a:xfrm>
            <a:off x="11469437" y="7578057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-3.3V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689008-6845-56C5-669C-DD084BDED65B}"/>
              </a:ext>
            </a:extLst>
          </p:cNvPr>
          <p:cNvSpPr txBox="1"/>
          <p:nvPr/>
        </p:nvSpPr>
        <p:spPr>
          <a:xfrm>
            <a:off x="11077003" y="706990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FC79B5-0379-026A-96EA-95867862566B}"/>
              </a:ext>
            </a:extLst>
          </p:cNvPr>
          <p:cNvSpPr txBox="1"/>
          <p:nvPr/>
        </p:nvSpPr>
        <p:spPr>
          <a:xfrm>
            <a:off x="11086032" y="784662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1FE43E-DF9F-66A4-DAC4-5DC357BAA940}"/>
              </a:ext>
            </a:extLst>
          </p:cNvPr>
          <p:cNvSpPr txBox="1"/>
          <p:nvPr/>
        </p:nvSpPr>
        <p:spPr>
          <a:xfrm>
            <a:off x="10147978" y="720822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0E521C-3D42-A346-3D25-2FAA85EDD7F3}"/>
              </a:ext>
            </a:extLst>
          </p:cNvPr>
          <p:cNvSpPr txBox="1"/>
          <p:nvPr/>
        </p:nvSpPr>
        <p:spPr>
          <a:xfrm>
            <a:off x="10147978" y="768577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6A2946-7CEE-2F26-94AE-3565350013C3}"/>
              </a:ext>
            </a:extLst>
          </p:cNvPr>
          <p:cNvSpPr/>
          <p:nvPr/>
        </p:nvSpPr>
        <p:spPr>
          <a:xfrm>
            <a:off x="10582152" y="8442959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5AB3A65-F585-2C3E-055F-BF368A6CBA87}"/>
              </a:ext>
            </a:extLst>
          </p:cNvPr>
          <p:cNvSpPr/>
          <p:nvPr/>
        </p:nvSpPr>
        <p:spPr>
          <a:xfrm>
            <a:off x="10591800" y="8942749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B3E5EEF-4107-88C8-BE60-9F1529E54137}"/>
              </a:ext>
            </a:extLst>
          </p:cNvPr>
          <p:cNvCxnSpPr/>
          <p:nvPr/>
        </p:nvCxnSpPr>
        <p:spPr>
          <a:xfrm flipV="1">
            <a:off x="11107315" y="8564135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C99B800-7CE6-4F52-C3AE-C845618F1E56}"/>
              </a:ext>
            </a:extLst>
          </p:cNvPr>
          <p:cNvSpPr txBox="1"/>
          <p:nvPr/>
        </p:nvSpPr>
        <p:spPr>
          <a:xfrm>
            <a:off x="11450142" y="8252967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+3.3V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F413B3-6390-2CA0-3669-38FEE2FF927B}"/>
              </a:ext>
            </a:extLst>
          </p:cNvPr>
          <p:cNvCxnSpPr/>
          <p:nvPr/>
        </p:nvCxnSpPr>
        <p:spPr>
          <a:xfrm flipV="1">
            <a:off x="11126610" y="9060468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0CADA52-601F-A38E-B0BF-019AEEB250E4}"/>
              </a:ext>
            </a:extLst>
          </p:cNvPr>
          <p:cNvSpPr txBox="1"/>
          <p:nvPr/>
        </p:nvSpPr>
        <p:spPr>
          <a:xfrm>
            <a:off x="11469437" y="8749300"/>
            <a:ext cx="82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To Load</a:t>
            </a:r>
            <a:br>
              <a:rPr lang="en-US" sz="1600" dirty="0"/>
            </a:br>
            <a:r>
              <a:rPr lang="en-US" sz="1600" dirty="0"/>
              <a:t>-3.3V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DC8D0D8-AE52-3A0F-6CBD-C962D89EAAC8}"/>
              </a:ext>
            </a:extLst>
          </p:cNvPr>
          <p:cNvSpPr txBox="1"/>
          <p:nvPr/>
        </p:nvSpPr>
        <p:spPr>
          <a:xfrm>
            <a:off x="11094120" y="823571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A24D09-9BA2-B234-3360-39B1AE5D013C}"/>
              </a:ext>
            </a:extLst>
          </p:cNvPr>
          <p:cNvSpPr txBox="1"/>
          <p:nvPr/>
        </p:nvSpPr>
        <p:spPr>
          <a:xfrm>
            <a:off x="11086032" y="9028245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FE227D4-1197-BDD1-B56E-AFF3C7AD4F05}"/>
              </a:ext>
            </a:extLst>
          </p:cNvPr>
          <p:cNvSpPr txBox="1"/>
          <p:nvPr/>
        </p:nvSpPr>
        <p:spPr>
          <a:xfrm>
            <a:off x="10147978" y="837946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DEA169-8E06-3ED3-1C1B-5260E06A96A6}"/>
              </a:ext>
            </a:extLst>
          </p:cNvPr>
          <p:cNvSpPr txBox="1"/>
          <p:nvPr/>
        </p:nvSpPr>
        <p:spPr>
          <a:xfrm>
            <a:off x="10147978" y="8857021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J13</a:t>
            </a:r>
          </a:p>
        </p:txBody>
      </p:sp>
    </p:spTree>
    <p:extLst>
      <p:ext uri="{BB962C8B-B14F-4D97-AF65-F5344CB8AC3E}">
        <p14:creationId xmlns:p14="http://schemas.microsoft.com/office/powerpoint/2010/main" val="176593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62EA-F174-3E77-EBD9-723CC4C4D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Shaper 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7F84A-9BF4-3974-73F2-DFD56AC81D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shaper board is providing 6 pairs of +/- 3.3V rails.  </a:t>
            </a:r>
          </a:p>
          <a:p>
            <a:pPr lvl="1"/>
            <a:r>
              <a:rPr lang="en-US" dirty="0"/>
              <a:t>The total power being pulled on the +3.3V rail is 1.485W</a:t>
            </a:r>
          </a:p>
          <a:p>
            <a:pPr lvl="1"/>
            <a:r>
              <a:rPr lang="en-US" dirty="0"/>
              <a:t>The total power being pulled on the -3.3V rail is 1.485W</a:t>
            </a:r>
          </a:p>
          <a:p>
            <a:pPr lvl="2"/>
            <a:r>
              <a:rPr lang="en-US" dirty="0"/>
              <a:t>At this power, the converters are approximately 80% efficient.</a:t>
            </a:r>
          </a:p>
          <a:p>
            <a:pPr lvl="1"/>
            <a:r>
              <a:rPr lang="en-US" dirty="0"/>
              <a:t>Pin ~ 1.9W each.  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E362291C-76CD-C37C-8588-3CADFA2F9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511" y="2006558"/>
            <a:ext cx="4632267" cy="769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92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F8943F-F4BD-0F18-389A-88E013C86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FLIGHT Computer PDU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824F869-D9B3-8251-0FFB-FF3728FCD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29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EA1F67-2043-28AF-E913-A59F5B63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CPU PDU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4DC1-1AF6-12F7-B8D2-8E973C3463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/>
              <a:t>The Flight Computer is supplying power to several separate loads.  The PDU board is shown to the right.</a:t>
            </a:r>
          </a:p>
          <a:p>
            <a:pPr lvl="1"/>
            <a:r>
              <a:rPr lang="en-US" sz="3200" dirty="0"/>
              <a:t>The different sections of this board are outlined by the top-level metal down to the bottom layer, all connected to chassis.  This is to not only delineate the circuits, but to handle any noise issues that may arise.  </a:t>
            </a:r>
          </a:p>
          <a:p>
            <a:pPr lvl="1"/>
            <a:r>
              <a:rPr lang="en-US" sz="3200" dirty="0"/>
              <a:t>This board should have its own box.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12B523-6F03-F3F3-C995-1BA480B9F2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12157" y="1891665"/>
            <a:ext cx="5013908" cy="8094638"/>
          </a:xfrm>
        </p:spPr>
      </p:pic>
    </p:spTree>
    <p:extLst>
      <p:ext uri="{BB962C8B-B14F-4D97-AF65-F5344CB8AC3E}">
        <p14:creationId xmlns:p14="http://schemas.microsoft.com/office/powerpoint/2010/main" val="3075393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A548-3C61-26DC-EEC1-6A300860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CPU PDU Power Dissipation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E4FDA-0717-37BB-D98F-C05619929B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Sabertooth PDU</a:t>
            </a:r>
          </a:p>
          <a:p>
            <a:pPr lvl="1"/>
            <a:r>
              <a:rPr lang="en-US" dirty="0"/>
              <a:t>Uses the PRC60-24-S12 for conversion, capable of 60W</a:t>
            </a:r>
          </a:p>
          <a:p>
            <a:pPr lvl="2"/>
            <a:r>
              <a:rPr lang="en-US" dirty="0"/>
              <a:t>Input power estimate:  55.3W</a:t>
            </a:r>
          </a:p>
          <a:p>
            <a:r>
              <a:rPr lang="en-US" dirty="0"/>
              <a:t>Sabertooth I/O PDU</a:t>
            </a:r>
          </a:p>
          <a:p>
            <a:pPr lvl="1"/>
            <a:r>
              <a:rPr lang="en-US" dirty="0"/>
              <a:t>Uses the PRC60-24-S12 for conversion as well</a:t>
            </a:r>
          </a:p>
          <a:p>
            <a:pPr lvl="2"/>
            <a:r>
              <a:rPr lang="en-US" dirty="0"/>
              <a:t>Input power estimate: 44W</a:t>
            </a:r>
          </a:p>
          <a:p>
            <a:r>
              <a:rPr lang="en-US" dirty="0"/>
              <a:t>PCIe Bifurcator PDU</a:t>
            </a:r>
          </a:p>
          <a:p>
            <a:pPr lvl="1"/>
            <a:r>
              <a:rPr lang="en-US" dirty="0"/>
              <a:t>Uses the PRC60-24-S12 for conversion as well.</a:t>
            </a:r>
          </a:p>
          <a:p>
            <a:pPr lvl="2"/>
            <a:r>
              <a:rPr lang="en-US" dirty="0"/>
              <a:t>Input power estimate:  39.5W</a:t>
            </a:r>
          </a:p>
          <a:p>
            <a:r>
              <a:rPr lang="en-US" dirty="0"/>
              <a:t>SSD &amp; HUB PDU</a:t>
            </a:r>
          </a:p>
          <a:p>
            <a:pPr lvl="1"/>
            <a:r>
              <a:rPr lang="en-US" dirty="0"/>
              <a:t>Both use the PDQ30-Q24-S5-D converter, capable of 30W.</a:t>
            </a:r>
          </a:p>
          <a:p>
            <a:pPr lvl="2"/>
            <a:r>
              <a:rPr lang="en-US" dirty="0"/>
              <a:t>SSD:  5.8W  ||  HUB CPU:  6.2W</a:t>
            </a:r>
          </a:p>
          <a:p>
            <a:pPr lvl="3"/>
            <a:r>
              <a:rPr lang="en-US" dirty="0"/>
              <a:t>Total Power Input:  12W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BB114-9C67-087D-03F7-4BF5B234B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8798" y="2677584"/>
            <a:ext cx="4375991" cy="638196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Sabertooth PDU</a:t>
            </a:r>
          </a:p>
          <a:p>
            <a:pPr lvl="1"/>
            <a:r>
              <a:rPr lang="en-US" dirty="0"/>
              <a:t>+12V, 4.2A</a:t>
            </a:r>
          </a:p>
          <a:p>
            <a:pPr lvl="2"/>
            <a:r>
              <a:rPr lang="en-US" dirty="0"/>
              <a:t>50.4W</a:t>
            </a:r>
          </a:p>
          <a:p>
            <a:r>
              <a:rPr lang="en-US" dirty="0"/>
              <a:t>Sabertooth I/O</a:t>
            </a:r>
          </a:p>
          <a:p>
            <a:pPr lvl="1"/>
            <a:r>
              <a:rPr lang="en-US" dirty="0"/>
              <a:t>+12V, 3A || +5V, 100mA </a:t>
            </a:r>
            <a:br>
              <a:rPr lang="en-US" dirty="0"/>
            </a:br>
            <a:r>
              <a:rPr lang="en-US" dirty="0"/>
              <a:t>+3.3V, 500mA</a:t>
            </a:r>
          </a:p>
          <a:p>
            <a:pPr lvl="2"/>
            <a:r>
              <a:rPr lang="en-US" dirty="0"/>
              <a:t>38.15W</a:t>
            </a:r>
          </a:p>
          <a:p>
            <a:r>
              <a:rPr lang="en-US" dirty="0"/>
              <a:t>PCIe Bifurcator PDU</a:t>
            </a:r>
          </a:p>
          <a:p>
            <a:pPr lvl="1"/>
            <a:r>
              <a:rPr lang="en-US" dirty="0"/>
              <a:t>+12V, 3A</a:t>
            </a:r>
          </a:p>
          <a:p>
            <a:pPr lvl="2"/>
            <a:r>
              <a:rPr lang="en-US" dirty="0"/>
              <a:t>36W</a:t>
            </a:r>
          </a:p>
          <a:p>
            <a:r>
              <a:rPr lang="en-US" dirty="0"/>
              <a:t>SSD PDU</a:t>
            </a:r>
          </a:p>
          <a:p>
            <a:pPr lvl="1"/>
            <a:r>
              <a:rPr lang="en-US" dirty="0"/>
              <a:t>+5V, 1A</a:t>
            </a:r>
          </a:p>
          <a:p>
            <a:pPr lvl="2"/>
            <a:r>
              <a:rPr lang="en-US" dirty="0"/>
              <a:t>5W</a:t>
            </a:r>
          </a:p>
          <a:p>
            <a:r>
              <a:rPr lang="en-US" dirty="0"/>
              <a:t>HUB CPU PDU</a:t>
            </a:r>
          </a:p>
          <a:p>
            <a:pPr lvl="1"/>
            <a:r>
              <a:rPr lang="en-US" dirty="0"/>
              <a:t>+5.5V, 1A</a:t>
            </a:r>
          </a:p>
          <a:p>
            <a:pPr lvl="2"/>
            <a:r>
              <a:rPr lang="en-US" dirty="0"/>
              <a:t>5.5W</a:t>
            </a:r>
          </a:p>
        </p:txBody>
      </p:sp>
    </p:spTree>
    <p:extLst>
      <p:ext uri="{BB962C8B-B14F-4D97-AF65-F5344CB8AC3E}">
        <p14:creationId xmlns:p14="http://schemas.microsoft.com/office/powerpoint/2010/main" val="403141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A8D951-A938-6C2A-E46B-205F89D6A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CPU PDU Box Diagram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8F98E4-0598-03FF-29D9-8674342CC993}"/>
              </a:ext>
            </a:extLst>
          </p:cNvPr>
          <p:cNvSpPr/>
          <p:nvPr/>
        </p:nvSpPr>
        <p:spPr>
          <a:xfrm>
            <a:off x="4940300" y="2479678"/>
            <a:ext cx="5664200" cy="633901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41A158-17DC-9DE2-1DEE-F197969BC46D}"/>
              </a:ext>
            </a:extLst>
          </p:cNvPr>
          <p:cNvSpPr/>
          <p:nvPr/>
        </p:nvSpPr>
        <p:spPr>
          <a:xfrm>
            <a:off x="4770051" y="2800953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756361-F6FC-87E4-1C8B-EA3BA5980A55}"/>
              </a:ext>
            </a:extLst>
          </p:cNvPr>
          <p:cNvSpPr txBox="1"/>
          <p:nvPr/>
        </p:nvSpPr>
        <p:spPr>
          <a:xfrm>
            <a:off x="5140754" y="2777267"/>
            <a:ext cx="16042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J1 </a:t>
            </a:r>
            <a:r>
              <a:rPr lang="en-US" sz="1200" dirty="0"/>
              <a:t>(Secondary Power)</a:t>
            </a:r>
            <a:br>
              <a:rPr lang="en-US" sz="1200" dirty="0"/>
            </a:br>
            <a:r>
              <a:rPr lang="en-US" sz="1200" dirty="0"/>
              <a:t>Sabertooth PDU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53E63B-0057-267F-CFBF-657A54A09260}"/>
              </a:ext>
            </a:extLst>
          </p:cNvPr>
          <p:cNvSpPr/>
          <p:nvPr/>
        </p:nvSpPr>
        <p:spPr>
          <a:xfrm>
            <a:off x="4754948" y="3586383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747584-3D28-C2BB-6FCC-667F456F6274}"/>
              </a:ext>
            </a:extLst>
          </p:cNvPr>
          <p:cNvSpPr txBox="1"/>
          <p:nvPr/>
        </p:nvSpPr>
        <p:spPr>
          <a:xfrm>
            <a:off x="5140754" y="3539012"/>
            <a:ext cx="16042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J2 </a:t>
            </a:r>
            <a:r>
              <a:rPr lang="en-US" sz="1200" dirty="0"/>
              <a:t>(Secondary Power)</a:t>
            </a:r>
          </a:p>
          <a:p>
            <a:pPr algn="ctr"/>
            <a:r>
              <a:rPr lang="en-US" sz="1200" dirty="0"/>
              <a:t>PCIe Bifurcator PDU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AEB640-8CAB-F601-5235-CB1FCE280527}"/>
              </a:ext>
            </a:extLst>
          </p:cNvPr>
          <p:cNvSpPr/>
          <p:nvPr/>
        </p:nvSpPr>
        <p:spPr>
          <a:xfrm>
            <a:off x="4754948" y="4358084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39541-06C1-290F-AD45-25718DE1E2B2}"/>
              </a:ext>
            </a:extLst>
          </p:cNvPr>
          <p:cNvSpPr txBox="1"/>
          <p:nvPr/>
        </p:nvSpPr>
        <p:spPr>
          <a:xfrm>
            <a:off x="5140754" y="4310713"/>
            <a:ext cx="16042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J4 </a:t>
            </a:r>
            <a:r>
              <a:rPr lang="en-US" sz="1200" dirty="0"/>
              <a:t>(Secondary Power)</a:t>
            </a:r>
          </a:p>
          <a:p>
            <a:pPr algn="ctr"/>
            <a:r>
              <a:rPr lang="en-US" sz="1200" dirty="0"/>
              <a:t>SSD PDU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A94A9-3BA6-FD85-7B77-ED85B2FEF556}"/>
              </a:ext>
            </a:extLst>
          </p:cNvPr>
          <p:cNvSpPr/>
          <p:nvPr/>
        </p:nvSpPr>
        <p:spPr>
          <a:xfrm>
            <a:off x="4754948" y="5229055"/>
            <a:ext cx="370703" cy="6981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183C1C-7FCF-4F5E-4177-4AA826E41AA2}"/>
              </a:ext>
            </a:extLst>
          </p:cNvPr>
          <p:cNvSpPr txBox="1"/>
          <p:nvPr/>
        </p:nvSpPr>
        <p:spPr>
          <a:xfrm>
            <a:off x="5140754" y="5393467"/>
            <a:ext cx="185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J7 </a:t>
            </a:r>
            <a:r>
              <a:rPr lang="en-US" sz="1200" dirty="0"/>
              <a:t>(Telemetry CMD/CTRL)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308B45-5069-AD05-ED73-A70B1ECD822F}"/>
              </a:ext>
            </a:extLst>
          </p:cNvPr>
          <p:cNvSpPr/>
          <p:nvPr/>
        </p:nvSpPr>
        <p:spPr>
          <a:xfrm>
            <a:off x="4754948" y="6165168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A3F7B-21B2-7BA3-AA46-A9AF0907C364}"/>
              </a:ext>
            </a:extLst>
          </p:cNvPr>
          <p:cNvSpPr txBox="1"/>
          <p:nvPr/>
        </p:nvSpPr>
        <p:spPr>
          <a:xfrm>
            <a:off x="5140754" y="6117797"/>
            <a:ext cx="16042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J5 </a:t>
            </a:r>
            <a:r>
              <a:rPr lang="en-US" sz="1200" dirty="0"/>
              <a:t>(Secondary Power)</a:t>
            </a:r>
          </a:p>
          <a:p>
            <a:pPr algn="ctr"/>
            <a:r>
              <a:rPr lang="en-US" sz="1200" dirty="0"/>
              <a:t>Telemetry Power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ADBF31-25DC-74AC-0611-B4AE33F7C7B9}"/>
              </a:ext>
            </a:extLst>
          </p:cNvPr>
          <p:cNvSpPr/>
          <p:nvPr/>
        </p:nvSpPr>
        <p:spPr>
          <a:xfrm>
            <a:off x="4754948" y="6939955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A0272D-74B7-33A0-AB37-A3B7C6E0A12E}"/>
              </a:ext>
            </a:extLst>
          </p:cNvPr>
          <p:cNvSpPr txBox="1"/>
          <p:nvPr/>
        </p:nvSpPr>
        <p:spPr>
          <a:xfrm>
            <a:off x="5140756" y="6892584"/>
            <a:ext cx="1604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J3 </a:t>
            </a:r>
            <a:r>
              <a:rPr lang="en-US" sz="1200" dirty="0"/>
              <a:t>(Secondary Power)</a:t>
            </a:r>
          </a:p>
          <a:p>
            <a:pPr algn="ctr"/>
            <a:r>
              <a:rPr lang="en-US" sz="1200" dirty="0"/>
              <a:t>Sabertooth I/O PDU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36BCD-F5FC-FF96-2ED1-78574BC9A584}"/>
              </a:ext>
            </a:extLst>
          </p:cNvPr>
          <p:cNvSpPr/>
          <p:nvPr/>
        </p:nvSpPr>
        <p:spPr>
          <a:xfrm>
            <a:off x="4754948" y="7801580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D848EE-6D90-A576-48AF-8B2CED1A0EBD}"/>
              </a:ext>
            </a:extLst>
          </p:cNvPr>
          <p:cNvSpPr txBox="1"/>
          <p:nvPr/>
        </p:nvSpPr>
        <p:spPr>
          <a:xfrm>
            <a:off x="5082247" y="7754209"/>
            <a:ext cx="17212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J13 </a:t>
            </a:r>
            <a:r>
              <a:rPr lang="en-US" sz="1200" dirty="0"/>
              <a:t>(Secondary Power)</a:t>
            </a:r>
          </a:p>
          <a:p>
            <a:pPr algn="ctr"/>
            <a:r>
              <a:rPr lang="en-US" sz="1200" dirty="0"/>
              <a:t>Hub Computer PDU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192EA65-20F8-B40A-F910-E867F3628068}"/>
              </a:ext>
            </a:extLst>
          </p:cNvPr>
          <p:cNvSpPr/>
          <p:nvPr/>
        </p:nvSpPr>
        <p:spPr>
          <a:xfrm>
            <a:off x="10404046" y="2800953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C81E8F-1A79-A13D-CA5D-41EB7E89519D}"/>
              </a:ext>
            </a:extLst>
          </p:cNvPr>
          <p:cNvSpPr/>
          <p:nvPr/>
        </p:nvSpPr>
        <p:spPr>
          <a:xfrm>
            <a:off x="10434251" y="3586382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8275B8-E9BD-D5F1-A523-B3DEDAD7532A}"/>
              </a:ext>
            </a:extLst>
          </p:cNvPr>
          <p:cNvSpPr/>
          <p:nvPr/>
        </p:nvSpPr>
        <p:spPr>
          <a:xfrm>
            <a:off x="10434251" y="4358083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6EF27B-92F9-BE05-3EE9-17B24089188C}"/>
              </a:ext>
            </a:extLst>
          </p:cNvPr>
          <p:cNvSpPr/>
          <p:nvPr/>
        </p:nvSpPr>
        <p:spPr>
          <a:xfrm>
            <a:off x="10419151" y="5256172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057647-3DBA-F2FE-7BF6-058FC444427C}"/>
              </a:ext>
            </a:extLst>
          </p:cNvPr>
          <p:cNvSpPr/>
          <p:nvPr/>
        </p:nvSpPr>
        <p:spPr>
          <a:xfrm>
            <a:off x="10434250" y="6037168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C99ACC-DABE-786A-A3A7-9688848A59C0}"/>
              </a:ext>
            </a:extLst>
          </p:cNvPr>
          <p:cNvSpPr/>
          <p:nvPr/>
        </p:nvSpPr>
        <p:spPr>
          <a:xfrm>
            <a:off x="10419151" y="6939955"/>
            <a:ext cx="37070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716535-65F3-CB00-141B-74BB3862B929}"/>
              </a:ext>
            </a:extLst>
          </p:cNvPr>
          <p:cNvSpPr/>
          <p:nvPr/>
        </p:nvSpPr>
        <p:spPr>
          <a:xfrm>
            <a:off x="10604500" y="7801579"/>
            <a:ext cx="178143" cy="5066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5F8342-CF45-A74F-59B5-27E016B15505}"/>
              </a:ext>
            </a:extLst>
          </p:cNvPr>
          <p:cNvSpPr txBox="1"/>
          <p:nvPr/>
        </p:nvSpPr>
        <p:spPr>
          <a:xfrm>
            <a:off x="8696399" y="2841197"/>
            <a:ext cx="170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200" dirty="0"/>
              <a:t>(Sabertooth PWR) </a:t>
            </a:r>
            <a:r>
              <a:rPr lang="en-US" dirty="0"/>
              <a:t>J18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BD9796-6107-7D69-FBCC-282BCAE28134}"/>
              </a:ext>
            </a:extLst>
          </p:cNvPr>
          <p:cNvSpPr txBox="1"/>
          <p:nvPr/>
        </p:nvSpPr>
        <p:spPr>
          <a:xfrm>
            <a:off x="8495898" y="3631345"/>
            <a:ext cx="1938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200" dirty="0"/>
              <a:t>(PCIe Bifurcator PWR) </a:t>
            </a:r>
            <a:r>
              <a:rPr lang="en-US" dirty="0"/>
              <a:t>J17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28C989-68F5-6EBA-AF0F-7A67EFCDE035}"/>
              </a:ext>
            </a:extLst>
          </p:cNvPr>
          <p:cNvSpPr txBox="1"/>
          <p:nvPr/>
        </p:nvSpPr>
        <p:spPr>
          <a:xfrm>
            <a:off x="9206782" y="4403046"/>
            <a:ext cx="112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200" dirty="0"/>
              <a:t>(SSD PWR) </a:t>
            </a:r>
            <a:r>
              <a:rPr lang="en-US" dirty="0"/>
              <a:t>J6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86E25C-7950-80FA-B6D0-9590E37021C1}"/>
              </a:ext>
            </a:extLst>
          </p:cNvPr>
          <p:cNvSpPr txBox="1"/>
          <p:nvPr/>
        </p:nvSpPr>
        <p:spPr>
          <a:xfrm>
            <a:off x="8479499" y="7016071"/>
            <a:ext cx="194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200" dirty="0"/>
              <a:t>(Sabertooth I/O PWR) </a:t>
            </a:r>
            <a:r>
              <a:rPr lang="en-US" dirty="0"/>
              <a:t>J16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0F8E9D-7F05-4FE1-651B-C5761C95F6D0}"/>
              </a:ext>
            </a:extLst>
          </p:cNvPr>
          <p:cNvSpPr txBox="1"/>
          <p:nvPr/>
        </p:nvSpPr>
        <p:spPr>
          <a:xfrm>
            <a:off x="8380878" y="7870226"/>
            <a:ext cx="22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200" dirty="0"/>
              <a:t>(HUB Computer PWR) </a:t>
            </a:r>
            <a:r>
              <a:rPr lang="en-US" dirty="0"/>
              <a:t>P1, P2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437D86-77F8-0B87-0177-D3F246127B7B}"/>
              </a:ext>
            </a:extLst>
          </p:cNvPr>
          <p:cNvSpPr txBox="1"/>
          <p:nvPr/>
        </p:nvSpPr>
        <p:spPr>
          <a:xfrm>
            <a:off x="4420229" y="2539343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F4606B-DFAB-6F11-F2FD-9A2E2E940C01}"/>
              </a:ext>
            </a:extLst>
          </p:cNvPr>
          <p:cNvSpPr txBox="1"/>
          <p:nvPr/>
        </p:nvSpPr>
        <p:spPr>
          <a:xfrm>
            <a:off x="4379691" y="3296941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P11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BB91A-A307-92A4-4F60-3F9BFD93CDBF}"/>
              </a:ext>
            </a:extLst>
          </p:cNvPr>
          <p:cNvSpPr txBox="1"/>
          <p:nvPr/>
        </p:nvSpPr>
        <p:spPr>
          <a:xfrm>
            <a:off x="4394794" y="4082095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P12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DB391B-4BD9-F19E-9868-4DEE4AF91C7D}"/>
              </a:ext>
            </a:extLst>
          </p:cNvPr>
          <p:cNvSpPr txBox="1"/>
          <p:nvPr/>
        </p:nvSpPr>
        <p:spPr>
          <a:xfrm>
            <a:off x="4375479" y="5907404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P13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1D0F86-C90F-321F-E10D-4D9C82C16FAF}"/>
              </a:ext>
            </a:extLst>
          </p:cNvPr>
          <p:cNvSpPr txBox="1"/>
          <p:nvPr/>
        </p:nvSpPr>
        <p:spPr>
          <a:xfrm>
            <a:off x="4364890" y="6692558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37BC9B-7650-189D-F76C-7DE28113E617}"/>
              </a:ext>
            </a:extLst>
          </p:cNvPr>
          <p:cNvSpPr txBox="1"/>
          <p:nvPr/>
        </p:nvSpPr>
        <p:spPr>
          <a:xfrm>
            <a:off x="4417075" y="7540090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A30843-4FC1-B895-C336-797F7F1BFF8E}"/>
              </a:ext>
            </a:extLst>
          </p:cNvPr>
          <p:cNvSpPr txBox="1"/>
          <p:nvPr/>
        </p:nvSpPr>
        <p:spPr>
          <a:xfrm>
            <a:off x="10701265" y="2517663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J27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67A0B2-D8C3-71C4-116D-12CAD193BE79}"/>
              </a:ext>
            </a:extLst>
          </p:cNvPr>
          <p:cNvSpPr txBox="1"/>
          <p:nvPr/>
        </p:nvSpPr>
        <p:spPr>
          <a:xfrm>
            <a:off x="10708939" y="3287287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J28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F606D7-1175-F09C-0B57-8857BBA4F3DA}"/>
              </a:ext>
            </a:extLst>
          </p:cNvPr>
          <p:cNvSpPr txBox="1"/>
          <p:nvPr/>
        </p:nvSpPr>
        <p:spPr>
          <a:xfrm>
            <a:off x="10689624" y="4082095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J29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D353CD-1470-210D-0FBC-D594364E3A3A}"/>
              </a:ext>
            </a:extLst>
          </p:cNvPr>
          <p:cNvSpPr txBox="1"/>
          <p:nvPr/>
        </p:nvSpPr>
        <p:spPr>
          <a:xfrm>
            <a:off x="10689624" y="6683837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14AD16-6C4F-0618-5178-D4B12A8712A6}"/>
              </a:ext>
            </a:extLst>
          </p:cNvPr>
          <p:cNvSpPr txBox="1"/>
          <p:nvPr/>
        </p:nvSpPr>
        <p:spPr>
          <a:xfrm>
            <a:off x="10652449" y="7504515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J31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7945D8-4192-F1A9-06D4-053388BED8F0}"/>
              </a:ext>
            </a:extLst>
          </p:cNvPr>
          <p:cNvSpPr txBox="1"/>
          <p:nvPr/>
        </p:nvSpPr>
        <p:spPr>
          <a:xfrm>
            <a:off x="4427699" y="494877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947658-E5AC-7565-1DDE-21C23453A1AB}"/>
              </a:ext>
            </a:extLst>
          </p:cNvPr>
          <p:cNvSpPr txBox="1"/>
          <p:nvPr/>
        </p:nvSpPr>
        <p:spPr>
          <a:xfrm>
            <a:off x="10664189" y="4951281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06C101-45C3-E74E-499D-B3915BD7BE55}"/>
              </a:ext>
            </a:extLst>
          </p:cNvPr>
          <p:cNvSpPr txBox="1"/>
          <p:nvPr/>
        </p:nvSpPr>
        <p:spPr>
          <a:xfrm>
            <a:off x="10670807" y="5759913"/>
            <a:ext cx="455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T11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EAB839-37BB-04C2-B75B-0951EA55E006}"/>
              </a:ext>
            </a:extLst>
          </p:cNvPr>
          <p:cNvSpPr txBox="1"/>
          <p:nvPr/>
        </p:nvSpPr>
        <p:spPr>
          <a:xfrm>
            <a:off x="8613400" y="5323708"/>
            <a:ext cx="18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200" dirty="0"/>
              <a:t>(Current Telemetry) </a:t>
            </a:r>
            <a:r>
              <a:rPr lang="en-US" dirty="0"/>
              <a:t>J14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FA596B-96E1-2314-D272-4E2EB7BE998B}"/>
              </a:ext>
            </a:extLst>
          </p:cNvPr>
          <p:cNvSpPr txBox="1"/>
          <p:nvPr/>
        </p:nvSpPr>
        <p:spPr>
          <a:xfrm>
            <a:off x="8631171" y="6105815"/>
            <a:ext cx="180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sz="1200" dirty="0"/>
              <a:t>(Voltage Telemetry) </a:t>
            </a:r>
            <a:r>
              <a:rPr lang="en-US" dirty="0"/>
              <a:t>J15</a:t>
            </a:r>
          </a:p>
        </p:txBody>
      </p:sp>
    </p:spTree>
    <p:extLst>
      <p:ext uri="{BB962C8B-B14F-4D97-AF65-F5344CB8AC3E}">
        <p14:creationId xmlns:p14="http://schemas.microsoft.com/office/powerpoint/2010/main" val="584534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F8943F-F4BD-0F18-389A-88E013C86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Time-of-Flight PDU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824F869-D9B3-8251-0FFB-FF3728FCD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25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2C7E-D70D-113B-7045-F6FF43DD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of Flight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16C5A-07F5-CA84-E18C-3344D34ED9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TOF PDU is shown to the right.  </a:t>
            </a:r>
          </a:p>
          <a:p>
            <a:pPr lvl="1"/>
            <a:r>
              <a:rPr lang="en-US" dirty="0"/>
              <a:t>This rail is spec’d to pull 4A @ 12V</a:t>
            </a:r>
          </a:p>
          <a:p>
            <a:pPr lvl="2"/>
            <a:r>
              <a:rPr lang="en-US" dirty="0"/>
              <a:t>48W</a:t>
            </a:r>
          </a:p>
          <a:p>
            <a:pPr lvl="1"/>
            <a:r>
              <a:rPr lang="en-US" dirty="0"/>
              <a:t>Using the VHB75W-Q24-S12 converter to provide the +12V</a:t>
            </a:r>
          </a:p>
          <a:p>
            <a:pPr lvl="2"/>
            <a:r>
              <a:rPr lang="en-US" dirty="0"/>
              <a:t>Capable of 75W, with </a:t>
            </a:r>
            <a:r>
              <a:rPr lang="en-US" dirty="0">
                <a:latin typeface="Symbol" panose="05050102010706020507" pitchFamily="18" charset="2"/>
              </a:rPr>
              <a:t>h</a:t>
            </a:r>
            <a:r>
              <a:rPr lang="en-US" dirty="0"/>
              <a:t> = 83%</a:t>
            </a:r>
          </a:p>
          <a:p>
            <a:pPr lvl="2"/>
            <a:r>
              <a:rPr lang="en-US" dirty="0"/>
              <a:t>Input power estimate:  57.9W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8A477A-97F5-EF05-88B7-B1AED10C97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69557" y="2813507"/>
            <a:ext cx="7527599" cy="6085491"/>
          </a:xfrm>
        </p:spPr>
      </p:pic>
    </p:spTree>
    <p:extLst>
      <p:ext uri="{BB962C8B-B14F-4D97-AF65-F5344CB8AC3E}">
        <p14:creationId xmlns:p14="http://schemas.microsoft.com/office/powerpoint/2010/main" val="2272542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B517-9C40-C0F2-8021-20D9BFE4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TOF Box Diagram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803CA8-5A69-B751-6558-62B2CBA82C22}"/>
              </a:ext>
            </a:extLst>
          </p:cNvPr>
          <p:cNvSpPr/>
          <p:nvPr/>
        </p:nvSpPr>
        <p:spPr>
          <a:xfrm>
            <a:off x="3688491" y="2356110"/>
            <a:ext cx="8167817" cy="61453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A8CD3-90CD-3710-D11E-593E6C8F41EC}"/>
              </a:ext>
            </a:extLst>
          </p:cNvPr>
          <p:cNvSpPr/>
          <p:nvPr/>
        </p:nvSpPr>
        <p:spPr>
          <a:xfrm>
            <a:off x="3472249" y="3163330"/>
            <a:ext cx="216242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AC806-8282-1D31-4520-BBC26E4BAE46}"/>
              </a:ext>
            </a:extLst>
          </p:cNvPr>
          <p:cNvSpPr/>
          <p:nvPr/>
        </p:nvSpPr>
        <p:spPr>
          <a:xfrm>
            <a:off x="3688491" y="3163330"/>
            <a:ext cx="216242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68524-E87A-E260-EDB1-284E5A07849E}"/>
              </a:ext>
            </a:extLst>
          </p:cNvPr>
          <p:cNvSpPr/>
          <p:nvPr/>
        </p:nvSpPr>
        <p:spPr>
          <a:xfrm>
            <a:off x="3472249" y="4930346"/>
            <a:ext cx="216242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AE7DB0-B01F-CEB0-77AD-0F7E509BB0D9}"/>
              </a:ext>
            </a:extLst>
          </p:cNvPr>
          <p:cNvSpPr/>
          <p:nvPr/>
        </p:nvSpPr>
        <p:spPr>
          <a:xfrm>
            <a:off x="3688491" y="4930346"/>
            <a:ext cx="216242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E56401-45C6-D708-C71F-5D1C1E2BE8D5}"/>
              </a:ext>
            </a:extLst>
          </p:cNvPr>
          <p:cNvSpPr/>
          <p:nvPr/>
        </p:nvSpPr>
        <p:spPr>
          <a:xfrm>
            <a:off x="3472249" y="6697362"/>
            <a:ext cx="216242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E1B696-2151-A7EB-A2CE-9AC8817679EF}"/>
              </a:ext>
            </a:extLst>
          </p:cNvPr>
          <p:cNvSpPr/>
          <p:nvPr/>
        </p:nvSpPr>
        <p:spPr>
          <a:xfrm>
            <a:off x="3688491" y="6697362"/>
            <a:ext cx="216242" cy="914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B838B-D31C-6BD3-EF78-F0C3357C1BA6}"/>
              </a:ext>
            </a:extLst>
          </p:cNvPr>
          <p:cNvSpPr txBox="1"/>
          <p:nvPr/>
        </p:nvSpPr>
        <p:spPr>
          <a:xfrm>
            <a:off x="3904733" y="3435864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J1 </a:t>
            </a:r>
            <a:r>
              <a:rPr lang="en-US" sz="1200" dirty="0"/>
              <a:t>(Secondary Power)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B00C4F-17EC-943E-865E-BAA28518A0F9}"/>
              </a:ext>
            </a:extLst>
          </p:cNvPr>
          <p:cNvSpPr txBox="1"/>
          <p:nvPr/>
        </p:nvSpPr>
        <p:spPr>
          <a:xfrm>
            <a:off x="3995349" y="6969896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J2 </a:t>
            </a:r>
            <a:r>
              <a:rPr lang="en-US" sz="1200" dirty="0"/>
              <a:t>(Secondary Power)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6BB2FC-4F8A-5757-88C8-C85D11F529D5}"/>
              </a:ext>
            </a:extLst>
          </p:cNvPr>
          <p:cNvSpPr txBox="1"/>
          <p:nvPr/>
        </p:nvSpPr>
        <p:spPr>
          <a:xfrm>
            <a:off x="3995349" y="5202880"/>
            <a:ext cx="185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J3 </a:t>
            </a:r>
            <a:r>
              <a:rPr lang="en-US" sz="1200" dirty="0"/>
              <a:t>(Telemetry CMD/CTRL)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C591EA-CC01-D8E7-869A-CAA16F35D4D8}"/>
              </a:ext>
            </a:extLst>
          </p:cNvPr>
          <p:cNvSpPr/>
          <p:nvPr/>
        </p:nvSpPr>
        <p:spPr>
          <a:xfrm>
            <a:off x="11856308" y="3818238"/>
            <a:ext cx="525163" cy="2594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98E934-47CE-D571-F78D-462BA2CA5095}"/>
              </a:ext>
            </a:extLst>
          </p:cNvPr>
          <p:cNvCxnSpPr/>
          <p:nvPr/>
        </p:nvCxnSpPr>
        <p:spPr>
          <a:xfrm flipV="1">
            <a:off x="12381471" y="3939414"/>
            <a:ext cx="1596730" cy="32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575F6B-694A-6ECC-92D8-9EDB6CBA0025}"/>
              </a:ext>
            </a:extLst>
          </p:cNvPr>
          <p:cNvSpPr txBox="1"/>
          <p:nvPr/>
        </p:nvSpPr>
        <p:spPr>
          <a:xfrm>
            <a:off x="12072550" y="342333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J32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4068A5-6960-D62D-421A-11ED42C12EB2}"/>
              </a:ext>
            </a:extLst>
          </p:cNvPr>
          <p:cNvSpPr txBox="1"/>
          <p:nvPr/>
        </p:nvSpPr>
        <p:spPr>
          <a:xfrm>
            <a:off x="12781235" y="3619676"/>
            <a:ext cx="90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+12V</a:t>
            </a:r>
            <a:br>
              <a:rPr lang="en-US" dirty="0"/>
            </a:br>
            <a:r>
              <a:rPr lang="en-US" dirty="0"/>
              <a:t>To Load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4F6DE1-97D2-7E47-0CB8-40F4D19CF471}"/>
              </a:ext>
            </a:extLst>
          </p:cNvPr>
          <p:cNvSpPr txBox="1"/>
          <p:nvPr/>
        </p:nvSpPr>
        <p:spPr>
          <a:xfrm>
            <a:off x="3117907" y="279399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21A2BC-CF0C-6233-D33F-A92D5447038C}"/>
              </a:ext>
            </a:extLst>
          </p:cNvPr>
          <p:cNvSpPr txBox="1"/>
          <p:nvPr/>
        </p:nvSpPr>
        <p:spPr>
          <a:xfrm>
            <a:off x="3111731" y="632803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2B5E42-ECD9-ADAE-91E5-3395585E73F1}"/>
              </a:ext>
            </a:extLst>
          </p:cNvPr>
          <p:cNvSpPr txBox="1"/>
          <p:nvPr/>
        </p:nvSpPr>
        <p:spPr>
          <a:xfrm>
            <a:off x="3111730" y="454531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T10</a:t>
            </a:r>
          </a:p>
        </p:txBody>
      </p:sp>
    </p:spTree>
    <p:extLst>
      <p:ext uri="{BB962C8B-B14F-4D97-AF65-F5344CB8AC3E}">
        <p14:creationId xmlns:p14="http://schemas.microsoft.com/office/powerpoint/2010/main" val="370853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1407-80E5-4F2A-A98C-7150803C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5F23A-E1B5-BA8C-CB8A-A92F21867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of the sub-systems will be powered from a single DC-DC Conversion done on the Main PDU Box.  This box will receive the +28V from the battery pack on the balloon gondola and convert down to +12V that will drive each Sub-System’s PDU Board.</a:t>
            </a:r>
          </a:p>
          <a:p>
            <a:pPr lvl="1"/>
            <a:r>
              <a:rPr lang="en-US" dirty="0"/>
              <a:t>Each sub-system will have a dedicated power board that will receive the +12V and convert down or up to the prescribed value needed for the sub-system.  </a:t>
            </a:r>
          </a:p>
          <a:p>
            <a:pPr lvl="1"/>
            <a:r>
              <a:rPr lang="en-US" dirty="0"/>
              <a:t>Requirements have been captured for the PDU system and agreed to by everyone.</a:t>
            </a:r>
          </a:p>
          <a:p>
            <a:pPr lvl="1"/>
            <a:r>
              <a:rPr lang="en-US" dirty="0"/>
              <a:t>An Interface Control Document (ICD) will accompany this presentation to provide completeness to this design.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77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289D-69EF-37B4-86AB-477BB0F5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Total Power Draw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7E1F7E-2706-F50E-E47A-FFABD3B3C7E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79302769"/>
              </p:ext>
            </p:extLst>
          </p:nvPr>
        </p:nvGraphicFramePr>
        <p:xfrm>
          <a:off x="685800" y="3543300"/>
          <a:ext cx="6756400" cy="3087688"/>
        </p:xfrm>
        <a:graphic>
          <a:graphicData uri="http://schemas.openxmlformats.org/drawingml/2006/table">
            <a:tbl>
              <a:tblPr/>
              <a:tblGrid>
                <a:gridCol w="2711858">
                  <a:extLst>
                    <a:ext uri="{9D8B030D-6E8A-4147-A177-3AD203B41FA5}">
                      <a16:colId xmlns:a16="http://schemas.microsoft.com/office/drawing/2014/main" val="2916741110"/>
                    </a:ext>
                  </a:extLst>
                </a:gridCol>
                <a:gridCol w="3052777">
                  <a:extLst>
                    <a:ext uri="{9D8B030D-6E8A-4147-A177-3AD203B41FA5}">
                      <a16:colId xmlns:a16="http://schemas.microsoft.com/office/drawing/2014/main" val="4119751922"/>
                    </a:ext>
                  </a:extLst>
                </a:gridCol>
                <a:gridCol w="991765">
                  <a:extLst>
                    <a:ext uri="{9D8B030D-6E8A-4147-A177-3AD203B41FA5}">
                      <a16:colId xmlns:a16="http://schemas.microsoft.com/office/drawing/2014/main" val="3528307833"/>
                    </a:ext>
                  </a:extLst>
                </a:gridCol>
              </a:tblGrid>
              <a:tr h="3859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Power Demand on Main DC-DC Converter Box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458307"/>
                  </a:ext>
                </a:extLst>
              </a:tr>
              <a:tr h="38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Sub-System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 Demand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461357"/>
                  </a:ext>
                </a:extLst>
              </a:tr>
              <a:tr h="38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Cold TPC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991136"/>
                  </a:ext>
                </a:extLst>
              </a:tr>
              <a:tr h="38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 TPC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766577"/>
                  </a:ext>
                </a:extLst>
              </a:tr>
              <a:tr h="38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CPU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72675"/>
                  </a:ext>
                </a:extLst>
              </a:tr>
              <a:tr h="38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04769"/>
                  </a:ext>
                </a:extLst>
              </a:tr>
              <a:tr h="38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Power Needs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006557"/>
                  </a:ext>
                </a:extLst>
              </a:tr>
              <a:tr h="385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Draw @ 12V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953311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D4E957-2D29-0739-FD89-65F9FE7C45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Would suggest we look at the QSB40024S12 converter by XP Power</a:t>
            </a:r>
          </a:p>
          <a:p>
            <a:pPr lvl="1"/>
            <a:r>
              <a:rPr lang="en-US" dirty="0"/>
              <a:t>Can supply +12V @ 400W</a:t>
            </a:r>
          </a:p>
          <a:p>
            <a:pPr lvl="2"/>
            <a:r>
              <a:rPr lang="en-US" dirty="0"/>
              <a:t>Can use two in Parallel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5C00C-D467-F8BD-BC6B-3B40A9D8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533" y="5581713"/>
            <a:ext cx="3640467" cy="272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7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E471DE-83B9-E747-81EC-767556178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A00961-2767-8CFD-F3F9-788F7D485E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53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415EE5-8DCF-1F7A-A6CE-C7BDE2AE2091}"/>
              </a:ext>
            </a:extLst>
          </p:cNvPr>
          <p:cNvSpPr/>
          <p:nvPr/>
        </p:nvSpPr>
        <p:spPr>
          <a:xfrm>
            <a:off x="260264" y="3946925"/>
            <a:ext cx="469557" cy="593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9C08CC-66D4-3D65-95A9-2C5AB70BDCB4}"/>
              </a:ext>
            </a:extLst>
          </p:cNvPr>
          <p:cNvSpPr/>
          <p:nvPr/>
        </p:nvSpPr>
        <p:spPr>
          <a:xfrm>
            <a:off x="378682" y="3860428"/>
            <a:ext cx="232719" cy="864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319D10-5185-5D15-6026-F328662B313F}"/>
              </a:ext>
            </a:extLst>
          </p:cNvPr>
          <p:cNvSpPr/>
          <p:nvPr/>
        </p:nvSpPr>
        <p:spPr>
          <a:xfrm>
            <a:off x="1070663" y="3398078"/>
            <a:ext cx="1445740" cy="16311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E9D4B-43E0-71BE-FCA2-5A69E8723583}"/>
              </a:ext>
            </a:extLst>
          </p:cNvPr>
          <p:cNvSpPr txBox="1"/>
          <p:nvPr/>
        </p:nvSpPr>
        <p:spPr>
          <a:xfrm>
            <a:off x="1134915" y="2869892"/>
            <a:ext cx="1384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Main DC-DC </a:t>
            </a:r>
          </a:p>
          <a:p>
            <a:pPr algn="ctr"/>
            <a:r>
              <a:rPr lang="en-US" sz="1400" dirty="0"/>
              <a:t>Converter Board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977390-DD52-D439-E23A-01837968D23F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H="1">
            <a:off x="741534" y="3613936"/>
            <a:ext cx="82636" cy="575621"/>
          </a:xfrm>
          <a:prstGeom prst="bentConnector4">
            <a:avLst>
              <a:gd name="adj1" fmla="val -276635"/>
              <a:gd name="adj2" fmla="val 722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4E8C19-4D59-2AE6-BE11-0C0C6C695820}"/>
              </a:ext>
            </a:extLst>
          </p:cNvPr>
          <p:cNvSpPr txBox="1"/>
          <p:nvPr/>
        </p:nvSpPr>
        <p:spPr>
          <a:xfrm>
            <a:off x="477187" y="339807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+28V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896A946-E3A7-7E45-5A17-C423F0603293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 flipH="1" flipV="1">
            <a:off x="717765" y="4187153"/>
            <a:ext cx="130175" cy="575620"/>
          </a:xfrm>
          <a:prstGeom prst="bentConnector4">
            <a:avLst>
              <a:gd name="adj1" fmla="val -175610"/>
              <a:gd name="adj2" fmla="val 7259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459FEA-CC98-00F7-F7E7-D64F554BFDDC}"/>
              </a:ext>
            </a:extLst>
          </p:cNvPr>
          <p:cNvSpPr txBox="1"/>
          <p:nvPr/>
        </p:nvSpPr>
        <p:spPr>
          <a:xfrm>
            <a:off x="378682" y="476759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+28V RTN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E5323D-3FF2-9E50-FDE1-FEAFA9F4AF20}"/>
              </a:ext>
            </a:extLst>
          </p:cNvPr>
          <p:cNvSpPr/>
          <p:nvPr/>
        </p:nvSpPr>
        <p:spPr>
          <a:xfrm>
            <a:off x="1476033" y="3859741"/>
            <a:ext cx="635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9240A4-B7B2-FEB9-E989-B55BB87ACA30}"/>
              </a:ext>
            </a:extLst>
          </p:cNvPr>
          <p:cNvCxnSpPr/>
          <p:nvPr/>
        </p:nvCxnSpPr>
        <p:spPr>
          <a:xfrm>
            <a:off x="1476033" y="3859741"/>
            <a:ext cx="635000" cy="646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1AE3298-CA4D-13B1-DF94-841B6F97BB65}"/>
              </a:ext>
            </a:extLst>
          </p:cNvPr>
          <p:cNvSpPr txBox="1"/>
          <p:nvPr/>
        </p:nvSpPr>
        <p:spPr>
          <a:xfrm>
            <a:off x="1547913" y="418290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=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EE1325-DBE5-1C12-4A96-46DBC2B322E5}"/>
              </a:ext>
            </a:extLst>
          </p:cNvPr>
          <p:cNvCxnSpPr/>
          <p:nvPr/>
        </p:nvCxnSpPr>
        <p:spPr>
          <a:xfrm>
            <a:off x="1070663" y="3939891"/>
            <a:ext cx="40537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5D0DFB-BA4C-3BDE-E098-6647F5A6EB54}"/>
              </a:ext>
            </a:extLst>
          </p:cNvPr>
          <p:cNvCxnSpPr/>
          <p:nvPr/>
        </p:nvCxnSpPr>
        <p:spPr>
          <a:xfrm>
            <a:off x="1070663" y="4409875"/>
            <a:ext cx="40537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193700-27B7-4C36-1663-83EBBB605B38}"/>
              </a:ext>
            </a:extLst>
          </p:cNvPr>
          <p:cNvCxnSpPr/>
          <p:nvPr/>
        </p:nvCxnSpPr>
        <p:spPr>
          <a:xfrm>
            <a:off x="2111033" y="3939891"/>
            <a:ext cx="405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968BC3C-99CF-E039-3C07-489605CB6861}"/>
              </a:ext>
            </a:extLst>
          </p:cNvPr>
          <p:cNvSpPr/>
          <p:nvPr/>
        </p:nvSpPr>
        <p:spPr>
          <a:xfrm>
            <a:off x="982454" y="3901747"/>
            <a:ext cx="91965" cy="5581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BF16B6-5C41-44E9-747B-C4D04E7542C8}"/>
              </a:ext>
            </a:extLst>
          </p:cNvPr>
          <p:cNvCxnSpPr/>
          <p:nvPr/>
        </p:nvCxnSpPr>
        <p:spPr>
          <a:xfrm>
            <a:off x="2111033" y="4409875"/>
            <a:ext cx="405370" cy="0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B015C6-1634-32A8-1CED-8A5C25B1F496}"/>
              </a:ext>
            </a:extLst>
          </p:cNvPr>
          <p:cNvSpPr txBox="1"/>
          <p:nvPr/>
        </p:nvSpPr>
        <p:spPr>
          <a:xfrm>
            <a:off x="2111033" y="3767363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+12V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736B12-55BD-F545-BBD7-6DBD3086DA41}"/>
              </a:ext>
            </a:extLst>
          </p:cNvPr>
          <p:cNvSpPr txBox="1"/>
          <p:nvPr/>
        </p:nvSpPr>
        <p:spPr>
          <a:xfrm>
            <a:off x="2120141" y="4240598"/>
            <a:ext cx="396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+12V</a:t>
            </a:r>
            <a:br>
              <a:rPr lang="en-US" sz="800" dirty="0"/>
            </a:br>
            <a:r>
              <a:rPr lang="en-US" sz="800" dirty="0"/>
              <a:t>RTN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AF624A-8A09-2F8E-A89F-6E094135DEEF}"/>
              </a:ext>
            </a:extLst>
          </p:cNvPr>
          <p:cNvSpPr/>
          <p:nvPr/>
        </p:nvSpPr>
        <p:spPr>
          <a:xfrm>
            <a:off x="2522005" y="3805752"/>
            <a:ext cx="91965" cy="6872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FE37F6-6A68-9F26-A8D3-397A6756F008}"/>
              </a:ext>
            </a:extLst>
          </p:cNvPr>
          <p:cNvSpPr txBox="1"/>
          <p:nvPr/>
        </p:nvSpPr>
        <p:spPr>
          <a:xfrm>
            <a:off x="1795790" y="392650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=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F182C3E-76BA-E263-D4B6-1D6B2C3D1CC1}"/>
              </a:ext>
            </a:extLst>
          </p:cNvPr>
          <p:cNvGrpSpPr/>
          <p:nvPr/>
        </p:nvGrpSpPr>
        <p:grpSpPr>
          <a:xfrm>
            <a:off x="14180042" y="9156037"/>
            <a:ext cx="1176175" cy="707759"/>
            <a:chOff x="5381299" y="1966913"/>
            <a:chExt cx="1176175" cy="707759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BFF2F490-2224-D873-C9A7-FBAF20C0863C}"/>
                </a:ext>
              </a:extLst>
            </p:cNvPr>
            <p:cNvSpPr/>
            <p:nvPr/>
          </p:nvSpPr>
          <p:spPr>
            <a:xfrm rot="10800000">
              <a:off x="5531005" y="2174488"/>
              <a:ext cx="189571" cy="156117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05268F-4681-9F0F-3F47-A94F64C03350}"/>
                </a:ext>
              </a:extLst>
            </p:cNvPr>
            <p:cNvCxnSpPr/>
            <p:nvPr/>
          </p:nvCxnSpPr>
          <p:spPr>
            <a:xfrm>
              <a:off x="6322219" y="2174488"/>
              <a:ext cx="0" cy="1309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97B349-59C0-C95A-0886-FBB1901BAF9E}"/>
                </a:ext>
              </a:extLst>
            </p:cNvPr>
            <p:cNvCxnSpPr/>
            <p:nvPr/>
          </p:nvCxnSpPr>
          <p:spPr>
            <a:xfrm>
              <a:off x="6269831" y="2305457"/>
              <a:ext cx="1047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43ECB96-91E3-0D99-3F15-EBE62302C0FE}"/>
                </a:ext>
              </a:extLst>
            </p:cNvPr>
            <p:cNvCxnSpPr/>
            <p:nvPr/>
          </p:nvCxnSpPr>
          <p:spPr>
            <a:xfrm flipH="1">
              <a:off x="6217443" y="2305456"/>
              <a:ext cx="52387" cy="523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D108C3C-217B-F2D6-DDC4-F3E48B7BFA0D}"/>
                </a:ext>
              </a:extLst>
            </p:cNvPr>
            <p:cNvCxnSpPr/>
            <p:nvPr/>
          </p:nvCxnSpPr>
          <p:spPr>
            <a:xfrm flipH="1">
              <a:off x="6269831" y="2305457"/>
              <a:ext cx="52387" cy="523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BFDC3D-87DA-069B-129C-97A52D57CE4D}"/>
                </a:ext>
              </a:extLst>
            </p:cNvPr>
            <p:cNvCxnSpPr/>
            <p:nvPr/>
          </p:nvCxnSpPr>
          <p:spPr>
            <a:xfrm flipH="1">
              <a:off x="6322219" y="2305456"/>
              <a:ext cx="52387" cy="523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0A06541-3C84-A8FD-65D6-243487B3BE4A}"/>
                </a:ext>
              </a:extLst>
            </p:cNvPr>
            <p:cNvSpPr txBox="1"/>
            <p:nvPr/>
          </p:nvSpPr>
          <p:spPr>
            <a:xfrm>
              <a:off x="5381299" y="2305340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Power </a:t>
              </a:r>
            </a:p>
            <a:p>
              <a:pPr algn="ctr"/>
              <a:r>
                <a:rPr lang="en-US" sz="900" dirty="0"/>
                <a:t>Return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56753C9-C5A0-0695-E2B6-52B42F79D2D8}"/>
                </a:ext>
              </a:extLst>
            </p:cNvPr>
            <p:cNvSpPr txBox="1"/>
            <p:nvPr/>
          </p:nvSpPr>
          <p:spPr>
            <a:xfrm>
              <a:off x="6034574" y="2341465"/>
              <a:ext cx="5229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/>
                <a:t>Chassis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7E818D1-AE10-DA32-082A-763E67C25A84}"/>
                </a:ext>
              </a:extLst>
            </p:cNvPr>
            <p:cNvCxnSpPr/>
            <p:nvPr/>
          </p:nvCxnSpPr>
          <p:spPr>
            <a:xfrm>
              <a:off x="5826919" y="1966913"/>
              <a:ext cx="952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3EB054C-91E7-DC32-5DCC-1215823F3AF7}"/>
                </a:ext>
              </a:extLst>
            </p:cNvPr>
            <p:cNvCxnSpPr>
              <a:cxnSpLocks/>
            </p:cNvCxnSpPr>
            <p:nvPr/>
          </p:nvCxnSpPr>
          <p:spPr>
            <a:xfrm>
              <a:off x="5916943" y="1966913"/>
              <a:ext cx="1176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2661E2F3-A4A5-FBEC-51CF-3CB94E6E725A}"/>
                </a:ext>
              </a:extLst>
            </p:cNvPr>
            <p:cNvCxnSpPr>
              <a:endCxn id="35" idx="3"/>
            </p:cNvCxnSpPr>
            <p:nvPr/>
          </p:nvCxnSpPr>
          <p:spPr>
            <a:xfrm rot="5400000">
              <a:off x="5622567" y="1974898"/>
              <a:ext cx="202813" cy="196366"/>
            </a:xfrm>
            <a:prstGeom prst="bentConnector3">
              <a:avLst>
                <a:gd name="adj1" fmla="val -166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CCECC007-5849-EF07-BB87-4FBDDB4B617E}"/>
                </a:ext>
              </a:extLst>
            </p:cNvPr>
            <p:cNvCxnSpPr/>
            <p:nvPr/>
          </p:nvCxnSpPr>
          <p:spPr>
            <a:xfrm>
              <a:off x="6034574" y="1966913"/>
              <a:ext cx="287644" cy="207575"/>
            </a:xfrm>
            <a:prstGeom prst="bentConnector3">
              <a:avLst>
                <a:gd name="adj1" fmla="val 10049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7389F9B8-FBAC-11C6-4D9C-78E9C44F1FC2}"/>
              </a:ext>
            </a:extLst>
          </p:cNvPr>
          <p:cNvSpPr/>
          <p:nvPr/>
        </p:nvSpPr>
        <p:spPr>
          <a:xfrm>
            <a:off x="14225000" y="9031427"/>
            <a:ext cx="1054894" cy="795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BA2816A-743F-D88E-6BA4-D4F98A4C9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48" y="4640737"/>
            <a:ext cx="474429" cy="36136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C49EC7E-89C9-B6C4-6873-8D2FB4128119}"/>
              </a:ext>
            </a:extLst>
          </p:cNvPr>
          <p:cNvSpPr/>
          <p:nvPr/>
        </p:nvSpPr>
        <p:spPr>
          <a:xfrm>
            <a:off x="3876675" y="554989"/>
            <a:ext cx="5102225" cy="365602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D854C1-8BC5-863E-DFC1-F138C672FFB3}"/>
              </a:ext>
            </a:extLst>
          </p:cNvPr>
          <p:cNvSpPr txBox="1"/>
          <p:nvPr/>
        </p:nvSpPr>
        <p:spPr>
          <a:xfrm>
            <a:off x="5347527" y="185657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 TPC PDU Section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CFD157E-2105-D7EE-1A42-DE0AC22F6B59}"/>
              </a:ext>
            </a:extLst>
          </p:cNvPr>
          <p:cNvSpPr/>
          <p:nvPr/>
        </p:nvSpPr>
        <p:spPr>
          <a:xfrm>
            <a:off x="4785072" y="695801"/>
            <a:ext cx="3971647" cy="1122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E668FE-F053-7022-25D3-1A9B5568BD5A}"/>
              </a:ext>
            </a:extLst>
          </p:cNvPr>
          <p:cNvSpPr txBox="1"/>
          <p:nvPr/>
        </p:nvSpPr>
        <p:spPr>
          <a:xfrm>
            <a:off x="5671042" y="1051401"/>
            <a:ext cx="219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SiPM Bias Boards (x6)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E712CD-C090-1BFB-39CD-B0B362985D80}"/>
              </a:ext>
            </a:extLst>
          </p:cNvPr>
          <p:cNvSpPr/>
          <p:nvPr/>
        </p:nvSpPr>
        <p:spPr>
          <a:xfrm>
            <a:off x="4785072" y="1959610"/>
            <a:ext cx="3971647" cy="1122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B72B73-B686-FC79-5C54-94924ECBD26F}"/>
              </a:ext>
            </a:extLst>
          </p:cNvPr>
          <p:cNvSpPr txBox="1"/>
          <p:nvPr/>
        </p:nvSpPr>
        <p:spPr>
          <a:xfrm>
            <a:off x="5872956" y="2174399"/>
            <a:ext cx="1795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SiPM Pre-Amp &amp; </a:t>
            </a:r>
            <a:br>
              <a:rPr lang="en-US" dirty="0"/>
            </a:br>
            <a:r>
              <a:rPr lang="en-US" dirty="0"/>
              <a:t>Charge Pre-Amp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78862B-CD3A-41B3-7F8A-C29E1EC17E23}"/>
              </a:ext>
            </a:extLst>
          </p:cNvPr>
          <p:cNvSpPr/>
          <p:nvPr/>
        </p:nvSpPr>
        <p:spPr>
          <a:xfrm>
            <a:off x="4795354" y="3246213"/>
            <a:ext cx="3971647" cy="825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B4A041-B1CA-D064-2A31-BE6DBED484C3}"/>
              </a:ext>
            </a:extLst>
          </p:cNvPr>
          <p:cNvSpPr txBox="1"/>
          <p:nvPr/>
        </p:nvSpPr>
        <p:spPr>
          <a:xfrm>
            <a:off x="5903862" y="346263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-10kV HV PDU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43709197-F30B-2288-A3AD-A23ACF2EB486}"/>
              </a:ext>
            </a:extLst>
          </p:cNvPr>
          <p:cNvCxnSpPr>
            <a:cxnSpLocks/>
          </p:cNvCxnSpPr>
          <p:nvPr/>
        </p:nvCxnSpPr>
        <p:spPr>
          <a:xfrm flipV="1">
            <a:off x="2613970" y="1030168"/>
            <a:ext cx="1985366" cy="2909723"/>
          </a:xfrm>
          <a:prstGeom prst="bentConnector3">
            <a:avLst>
              <a:gd name="adj1" fmla="val 189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AD3EF9B-C55F-EB39-2C65-59127C078F72}"/>
              </a:ext>
            </a:extLst>
          </p:cNvPr>
          <p:cNvCxnSpPr>
            <a:cxnSpLocks/>
          </p:cNvCxnSpPr>
          <p:nvPr/>
        </p:nvCxnSpPr>
        <p:spPr>
          <a:xfrm flipV="1">
            <a:off x="2613970" y="2293978"/>
            <a:ext cx="1977425" cy="1645913"/>
          </a:xfrm>
          <a:prstGeom prst="bentConnector3">
            <a:avLst>
              <a:gd name="adj1" fmla="val 191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AA5C7B0-504C-6389-CE96-8569798FCB3E}"/>
              </a:ext>
            </a:extLst>
          </p:cNvPr>
          <p:cNvCxnSpPr>
            <a:cxnSpLocks/>
          </p:cNvCxnSpPr>
          <p:nvPr/>
        </p:nvCxnSpPr>
        <p:spPr>
          <a:xfrm flipV="1">
            <a:off x="2613970" y="3536576"/>
            <a:ext cx="1977425" cy="403315"/>
          </a:xfrm>
          <a:prstGeom prst="bentConnector3">
            <a:avLst>
              <a:gd name="adj1" fmla="val 191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7F58C6CF-3079-9980-BE09-89139D69F0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3970" y="1448831"/>
            <a:ext cx="1985366" cy="2961043"/>
          </a:xfrm>
          <a:prstGeom prst="bentConnector3">
            <a:avLst>
              <a:gd name="adj1" fmla="val 669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2068ADF9-3728-FC2F-4E78-A9097B40AA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3971" y="2712641"/>
            <a:ext cx="1977425" cy="1697233"/>
          </a:xfrm>
          <a:prstGeom prst="bentConnector3">
            <a:avLst>
              <a:gd name="adj1" fmla="val 670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71EACF9-AE82-A354-A5AA-3E094F9650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13971" y="3955239"/>
            <a:ext cx="1977425" cy="454635"/>
          </a:xfrm>
          <a:prstGeom prst="bentConnector3">
            <a:avLst>
              <a:gd name="adj1" fmla="val 670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5C1968FF-2709-4254-A515-DC65ECF145B9}"/>
              </a:ext>
            </a:extLst>
          </p:cNvPr>
          <p:cNvSpPr/>
          <p:nvPr/>
        </p:nvSpPr>
        <p:spPr>
          <a:xfrm>
            <a:off x="2938463" y="2241699"/>
            <a:ext cx="107950" cy="1079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D08CF65-5E52-FE8F-51AD-93B44E7107EF}"/>
              </a:ext>
            </a:extLst>
          </p:cNvPr>
          <p:cNvSpPr/>
          <p:nvPr/>
        </p:nvSpPr>
        <p:spPr>
          <a:xfrm>
            <a:off x="3224783" y="2658666"/>
            <a:ext cx="107950" cy="1079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EAE4892-BE25-5D7D-4D63-260A9C0F86B7}"/>
              </a:ext>
            </a:extLst>
          </p:cNvPr>
          <p:cNvSpPr/>
          <p:nvPr/>
        </p:nvSpPr>
        <p:spPr>
          <a:xfrm>
            <a:off x="2937421" y="3482601"/>
            <a:ext cx="107950" cy="1079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721DBF-E683-2D05-26CA-07FADA419A1F}"/>
              </a:ext>
            </a:extLst>
          </p:cNvPr>
          <p:cNvSpPr/>
          <p:nvPr/>
        </p:nvSpPr>
        <p:spPr>
          <a:xfrm>
            <a:off x="3216352" y="3901264"/>
            <a:ext cx="107950" cy="1079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87D56FEB-DBB0-B72B-7263-45C06619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095" y="1426545"/>
            <a:ext cx="474429" cy="361369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9214905-A8D4-A8DB-056D-D021E986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094" y="2658666"/>
            <a:ext cx="474429" cy="361369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ABA13855-9E9E-E489-D858-63F572EFA722}"/>
              </a:ext>
            </a:extLst>
          </p:cNvPr>
          <p:cNvSpPr/>
          <p:nvPr/>
        </p:nvSpPr>
        <p:spPr>
          <a:xfrm>
            <a:off x="4591395" y="937261"/>
            <a:ext cx="193674" cy="6102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CB77FC3-3488-B512-6904-F3B39EA60BAB}"/>
              </a:ext>
            </a:extLst>
          </p:cNvPr>
          <p:cNvSpPr/>
          <p:nvPr/>
        </p:nvSpPr>
        <p:spPr>
          <a:xfrm>
            <a:off x="4582597" y="2174399"/>
            <a:ext cx="193674" cy="6102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47A18C6-BB0C-E4CC-CF32-3AE0DEB12252}"/>
              </a:ext>
            </a:extLst>
          </p:cNvPr>
          <p:cNvSpPr/>
          <p:nvPr/>
        </p:nvSpPr>
        <p:spPr>
          <a:xfrm>
            <a:off x="4602285" y="3386753"/>
            <a:ext cx="193674" cy="6102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8151BFE7-F4CF-4FA8-AAFD-071DEB923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393" y="3419733"/>
            <a:ext cx="597162" cy="453474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E7BF2303-814C-E366-47EB-F6EAEE9570B1}"/>
              </a:ext>
            </a:extLst>
          </p:cNvPr>
          <p:cNvSpPr/>
          <p:nvPr/>
        </p:nvSpPr>
        <p:spPr>
          <a:xfrm>
            <a:off x="3876675" y="4927394"/>
            <a:ext cx="5102225" cy="19380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05A7356-F9C4-6B30-2A4D-128D9988FA9C}"/>
              </a:ext>
            </a:extLst>
          </p:cNvPr>
          <p:cNvSpPr txBox="1"/>
          <p:nvPr/>
        </p:nvSpPr>
        <p:spPr>
          <a:xfrm>
            <a:off x="5245100" y="4572999"/>
            <a:ext cx="2423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Warm TPC PDU Section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AA39225-4958-3426-A8F9-78F3333A966B}"/>
              </a:ext>
            </a:extLst>
          </p:cNvPr>
          <p:cNvSpPr/>
          <p:nvPr/>
        </p:nvSpPr>
        <p:spPr>
          <a:xfrm>
            <a:off x="4785072" y="5039711"/>
            <a:ext cx="3971647" cy="797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A2FB6BBD-68EF-72C9-6962-47300937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822" y="5257841"/>
            <a:ext cx="474429" cy="361369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76D1AD29-0262-C94E-6564-409905071823}"/>
              </a:ext>
            </a:extLst>
          </p:cNvPr>
          <p:cNvSpPr txBox="1"/>
          <p:nvPr/>
        </p:nvSpPr>
        <p:spPr>
          <a:xfrm>
            <a:off x="5903862" y="5145009"/>
            <a:ext cx="173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Caen/Nevis DAQ</a:t>
            </a:r>
          </a:p>
        </p:txBody>
      </p: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DB3266F8-12DD-3C69-91C9-D46B4A02B7BE}"/>
              </a:ext>
            </a:extLst>
          </p:cNvPr>
          <p:cNvCxnSpPr>
            <a:cxnSpLocks/>
          </p:cNvCxnSpPr>
          <p:nvPr/>
        </p:nvCxnSpPr>
        <p:spPr>
          <a:xfrm>
            <a:off x="2613970" y="3939891"/>
            <a:ext cx="1985365" cy="1319367"/>
          </a:xfrm>
          <a:prstGeom prst="bentConnector3">
            <a:avLst>
              <a:gd name="adj1" fmla="val 189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01B1253D-56A5-3B23-8F50-65C4EF289BF7}"/>
              </a:ext>
            </a:extLst>
          </p:cNvPr>
          <p:cNvSpPr/>
          <p:nvPr/>
        </p:nvSpPr>
        <p:spPr>
          <a:xfrm>
            <a:off x="2937421" y="3889090"/>
            <a:ext cx="107950" cy="1079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E23BC45A-9EAE-FD32-2E3F-DA03CA2EC5B9}"/>
              </a:ext>
            </a:extLst>
          </p:cNvPr>
          <p:cNvCxnSpPr>
            <a:cxnSpLocks/>
          </p:cNvCxnSpPr>
          <p:nvPr/>
        </p:nvCxnSpPr>
        <p:spPr>
          <a:xfrm rot="10800000">
            <a:off x="2613971" y="4409875"/>
            <a:ext cx="1985365" cy="1203778"/>
          </a:xfrm>
          <a:prstGeom prst="bentConnector3">
            <a:avLst>
              <a:gd name="adj1" fmla="val 669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0BD58E07-BDB0-1330-E812-718480B0ACC8}"/>
              </a:ext>
            </a:extLst>
          </p:cNvPr>
          <p:cNvSpPr/>
          <p:nvPr/>
        </p:nvSpPr>
        <p:spPr>
          <a:xfrm>
            <a:off x="3216352" y="4358554"/>
            <a:ext cx="107950" cy="1052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860409A-557F-AF31-ACB8-E2152090EF42}"/>
              </a:ext>
            </a:extLst>
          </p:cNvPr>
          <p:cNvSpPr/>
          <p:nvPr/>
        </p:nvSpPr>
        <p:spPr>
          <a:xfrm>
            <a:off x="4785072" y="5949658"/>
            <a:ext cx="3971647" cy="797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9081F7C-7E43-0BAE-393C-A71BF5A3D62C}"/>
              </a:ext>
            </a:extLst>
          </p:cNvPr>
          <p:cNvSpPr txBox="1"/>
          <p:nvPr/>
        </p:nvSpPr>
        <p:spPr>
          <a:xfrm>
            <a:off x="6350746" y="6163807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Shaper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217724A6-ECD0-68AF-5D8D-5671458CC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166" y="6154883"/>
            <a:ext cx="474429" cy="361369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5CF3C96C-1C48-9604-5D4A-306B38294686}"/>
              </a:ext>
            </a:extLst>
          </p:cNvPr>
          <p:cNvSpPr/>
          <p:nvPr/>
        </p:nvSpPr>
        <p:spPr>
          <a:xfrm>
            <a:off x="4591395" y="5121016"/>
            <a:ext cx="193674" cy="6102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A0B2528E-286B-348C-70D3-758915A34D89}"/>
              </a:ext>
            </a:extLst>
          </p:cNvPr>
          <p:cNvCxnSpPr>
            <a:cxnSpLocks/>
          </p:cNvCxnSpPr>
          <p:nvPr/>
        </p:nvCxnSpPr>
        <p:spPr>
          <a:xfrm>
            <a:off x="2613970" y="3939891"/>
            <a:ext cx="1985365" cy="2230542"/>
          </a:xfrm>
          <a:prstGeom prst="bentConnector3">
            <a:avLst>
              <a:gd name="adj1" fmla="val 1897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3EC910AD-75FC-41FD-125A-039D0F1B3E1C}"/>
              </a:ext>
            </a:extLst>
          </p:cNvPr>
          <p:cNvSpPr/>
          <p:nvPr/>
        </p:nvSpPr>
        <p:spPr>
          <a:xfrm>
            <a:off x="2937421" y="5210091"/>
            <a:ext cx="107950" cy="1052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DA5A0FD2-D82C-7DC9-ADC9-CD8C318914F5}"/>
              </a:ext>
            </a:extLst>
          </p:cNvPr>
          <p:cNvCxnSpPr>
            <a:cxnSpLocks/>
          </p:cNvCxnSpPr>
          <p:nvPr/>
        </p:nvCxnSpPr>
        <p:spPr>
          <a:xfrm rot="10800000">
            <a:off x="2613971" y="4409875"/>
            <a:ext cx="1985365" cy="2137128"/>
          </a:xfrm>
          <a:prstGeom prst="bentConnector3">
            <a:avLst>
              <a:gd name="adj1" fmla="val 669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>
            <a:extLst>
              <a:ext uri="{FF2B5EF4-FFF2-40B4-BE49-F238E27FC236}">
                <a16:creationId xmlns:a16="http://schemas.microsoft.com/office/drawing/2014/main" id="{0870A5E6-9F68-5029-9C9B-5731347370B4}"/>
              </a:ext>
            </a:extLst>
          </p:cNvPr>
          <p:cNvSpPr/>
          <p:nvPr/>
        </p:nvSpPr>
        <p:spPr>
          <a:xfrm>
            <a:off x="3224783" y="5560893"/>
            <a:ext cx="107950" cy="1052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777E459-CD61-5A30-AD72-4653AE444944}"/>
              </a:ext>
            </a:extLst>
          </p:cNvPr>
          <p:cNvSpPr/>
          <p:nvPr/>
        </p:nvSpPr>
        <p:spPr>
          <a:xfrm>
            <a:off x="3888966" y="7299073"/>
            <a:ext cx="5102225" cy="1025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2045A8B-FEF2-4825-8FA5-422A0A7082B0}"/>
              </a:ext>
            </a:extLst>
          </p:cNvPr>
          <p:cNvSpPr txBox="1"/>
          <p:nvPr/>
        </p:nvSpPr>
        <p:spPr>
          <a:xfrm>
            <a:off x="5683333" y="6929741"/>
            <a:ext cx="174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Flight Computer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764D925-408A-DF9B-08FA-B10AF44D9D8B}"/>
              </a:ext>
            </a:extLst>
          </p:cNvPr>
          <p:cNvSpPr/>
          <p:nvPr/>
        </p:nvSpPr>
        <p:spPr>
          <a:xfrm>
            <a:off x="4591395" y="6043366"/>
            <a:ext cx="193674" cy="6102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4342A17-FAA0-0EA7-6745-B288B0264BEA}"/>
              </a:ext>
            </a:extLst>
          </p:cNvPr>
          <p:cNvSpPr/>
          <p:nvPr/>
        </p:nvSpPr>
        <p:spPr>
          <a:xfrm>
            <a:off x="4776271" y="7407566"/>
            <a:ext cx="3971647" cy="7976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3A299B7-E90F-5443-5C7B-51D6D5BEB058}"/>
              </a:ext>
            </a:extLst>
          </p:cNvPr>
          <p:cNvSpPr txBox="1"/>
          <p:nvPr/>
        </p:nvSpPr>
        <p:spPr>
          <a:xfrm>
            <a:off x="5253714" y="7621715"/>
            <a:ext cx="303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HUB and DAQ Computer PDUs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303A574-66FD-9C6F-11EF-69C7F99735AB}"/>
              </a:ext>
            </a:extLst>
          </p:cNvPr>
          <p:cNvSpPr/>
          <p:nvPr/>
        </p:nvSpPr>
        <p:spPr>
          <a:xfrm>
            <a:off x="4591395" y="7501274"/>
            <a:ext cx="184876" cy="2682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B4DF29A-D89B-F882-A27F-156F865E32D4}"/>
              </a:ext>
            </a:extLst>
          </p:cNvPr>
          <p:cNvSpPr/>
          <p:nvPr/>
        </p:nvSpPr>
        <p:spPr>
          <a:xfrm>
            <a:off x="4591395" y="7863260"/>
            <a:ext cx="184876" cy="2682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400259B1-CF2F-799F-0253-DBB3BF61E4F8}"/>
              </a:ext>
            </a:extLst>
          </p:cNvPr>
          <p:cNvCxnSpPr>
            <a:cxnSpLocks/>
            <a:stCxn id="149" idx="1"/>
          </p:cNvCxnSpPr>
          <p:nvPr/>
        </p:nvCxnSpPr>
        <p:spPr>
          <a:xfrm rot="10800000">
            <a:off x="2613971" y="4409875"/>
            <a:ext cx="1977425" cy="3587524"/>
          </a:xfrm>
          <a:prstGeom prst="bentConnector3">
            <a:avLst>
              <a:gd name="adj1" fmla="val 668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8708098C-3A0A-FE20-8B37-4AE668A822E9}"/>
              </a:ext>
            </a:extLst>
          </p:cNvPr>
          <p:cNvSpPr/>
          <p:nvPr/>
        </p:nvSpPr>
        <p:spPr>
          <a:xfrm>
            <a:off x="3216352" y="6494356"/>
            <a:ext cx="107950" cy="1052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BAD60397-FEAC-85CB-3313-42700B8CF006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2613970" y="3939891"/>
            <a:ext cx="1977425" cy="3695522"/>
          </a:xfrm>
          <a:prstGeom prst="bentConnector3">
            <a:avLst>
              <a:gd name="adj1" fmla="val 191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C2C9F0FB-3111-3D47-2AFD-B12942E614EF}"/>
              </a:ext>
            </a:extLst>
          </p:cNvPr>
          <p:cNvSpPr/>
          <p:nvPr/>
        </p:nvSpPr>
        <p:spPr>
          <a:xfrm>
            <a:off x="2938463" y="6115602"/>
            <a:ext cx="107950" cy="1052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59">
            <a:extLst>
              <a:ext uri="{FF2B5EF4-FFF2-40B4-BE49-F238E27FC236}">
                <a16:creationId xmlns:a16="http://schemas.microsoft.com/office/drawing/2014/main" id="{D34A0AA3-558E-1EFD-4D5A-7FC93D66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731" y="7689505"/>
            <a:ext cx="474429" cy="3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24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CC687BBC-86E4-5B21-D40E-0B9CE5C132F9}"/>
              </a:ext>
            </a:extLst>
          </p:cNvPr>
          <p:cNvSpPr/>
          <p:nvPr/>
        </p:nvSpPr>
        <p:spPr>
          <a:xfrm>
            <a:off x="1785246" y="1235676"/>
            <a:ext cx="10780972" cy="794304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CD8AE2-C325-4E0B-F620-89AF9909F992}"/>
              </a:ext>
            </a:extLst>
          </p:cNvPr>
          <p:cNvSpPr/>
          <p:nvPr/>
        </p:nvSpPr>
        <p:spPr>
          <a:xfrm>
            <a:off x="7966970" y="6402268"/>
            <a:ext cx="4592492" cy="231924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A9E3D-E2B4-F464-3414-6D486E10BE6C}"/>
              </a:ext>
            </a:extLst>
          </p:cNvPr>
          <p:cNvSpPr txBox="1"/>
          <p:nvPr/>
        </p:nvSpPr>
        <p:spPr>
          <a:xfrm>
            <a:off x="9163363" y="7389700"/>
            <a:ext cx="219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SiPM Bias Boards (x3)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D3599-E653-462E-F6B5-12D3733FC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135" y="8033229"/>
            <a:ext cx="779003" cy="5933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27C677-7BC7-CB65-3C5F-B47C986BB7E7}"/>
              </a:ext>
            </a:extLst>
          </p:cNvPr>
          <p:cNvSpPr/>
          <p:nvPr/>
        </p:nvSpPr>
        <p:spPr>
          <a:xfrm>
            <a:off x="12559461" y="7430261"/>
            <a:ext cx="535562" cy="240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8AB7A5-EB14-C1C3-F970-E3DD3B5C3184}"/>
              </a:ext>
            </a:extLst>
          </p:cNvPr>
          <p:cNvSpPr txBox="1"/>
          <p:nvPr/>
        </p:nvSpPr>
        <p:spPr>
          <a:xfrm>
            <a:off x="12827242" y="6786998"/>
            <a:ext cx="15472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SMA Bulkhead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32B24E-402A-3341-781A-77300B1D25D5}"/>
              </a:ext>
            </a:extLst>
          </p:cNvPr>
          <p:cNvCxnSpPr>
            <a:stCxn id="8" idx="2"/>
          </p:cNvCxnSpPr>
          <p:nvPr/>
        </p:nvCxnSpPr>
        <p:spPr>
          <a:xfrm flipH="1">
            <a:off x="13095023" y="7156330"/>
            <a:ext cx="505828" cy="273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ABEAFBE-ECB2-A80A-1A46-F654AEFDFCDF}"/>
              </a:ext>
            </a:extLst>
          </p:cNvPr>
          <p:cNvSpPr/>
          <p:nvPr/>
        </p:nvSpPr>
        <p:spPr>
          <a:xfrm>
            <a:off x="8399456" y="6257888"/>
            <a:ext cx="185351" cy="1443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25602-EBE2-CC83-65DB-7750E016DAB0}"/>
              </a:ext>
            </a:extLst>
          </p:cNvPr>
          <p:cNvSpPr txBox="1"/>
          <p:nvPr/>
        </p:nvSpPr>
        <p:spPr>
          <a:xfrm>
            <a:off x="8508306" y="641766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062823-A69D-FEBA-8A2A-FE5AC7DF016E}"/>
              </a:ext>
            </a:extLst>
          </p:cNvPr>
          <p:cNvSpPr/>
          <p:nvPr/>
        </p:nvSpPr>
        <p:spPr>
          <a:xfrm rot="16200000">
            <a:off x="7790068" y="8384879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E1C6DC-F4F9-2C05-B749-D29DEF7325F6}"/>
              </a:ext>
            </a:extLst>
          </p:cNvPr>
          <p:cNvSpPr/>
          <p:nvPr/>
        </p:nvSpPr>
        <p:spPr>
          <a:xfrm rot="16200000">
            <a:off x="7790066" y="8182990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CF0C9C-D2C3-0C80-5CDB-590A77C87D26}"/>
              </a:ext>
            </a:extLst>
          </p:cNvPr>
          <p:cNvSpPr/>
          <p:nvPr/>
        </p:nvSpPr>
        <p:spPr>
          <a:xfrm rot="16200000">
            <a:off x="7790066" y="7993643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1155D3-9E62-E5E7-EEE7-FAA3E51CADDA}"/>
              </a:ext>
            </a:extLst>
          </p:cNvPr>
          <p:cNvSpPr/>
          <p:nvPr/>
        </p:nvSpPr>
        <p:spPr>
          <a:xfrm rot="16200000">
            <a:off x="7790066" y="7833909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4F5AE3-1CD5-286F-E6F8-37E0D30CA3D8}"/>
              </a:ext>
            </a:extLst>
          </p:cNvPr>
          <p:cNvSpPr/>
          <p:nvPr/>
        </p:nvSpPr>
        <p:spPr>
          <a:xfrm>
            <a:off x="8584807" y="6257888"/>
            <a:ext cx="185351" cy="1443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F49ACA-9EEA-ABFF-D244-31E03BBEF708}"/>
              </a:ext>
            </a:extLst>
          </p:cNvPr>
          <p:cNvSpPr/>
          <p:nvPr/>
        </p:nvSpPr>
        <p:spPr>
          <a:xfrm>
            <a:off x="8770158" y="6257888"/>
            <a:ext cx="185351" cy="1443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07374E-65F4-F8F1-5DB4-2B4530371B0D}"/>
              </a:ext>
            </a:extLst>
          </p:cNvPr>
          <p:cNvSpPr txBox="1"/>
          <p:nvPr/>
        </p:nvSpPr>
        <p:spPr>
          <a:xfrm>
            <a:off x="7966970" y="7997790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7E3BA4-BC20-DF4D-1341-BC6C44C311DE}"/>
              </a:ext>
            </a:extLst>
          </p:cNvPr>
          <p:cNvSpPr/>
          <p:nvPr/>
        </p:nvSpPr>
        <p:spPr>
          <a:xfrm>
            <a:off x="7734697" y="6527763"/>
            <a:ext cx="232273" cy="8619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40AD4B-FA23-2FFF-CF7C-8A66830B7A06}"/>
              </a:ext>
            </a:extLst>
          </p:cNvPr>
          <p:cNvSpPr txBox="1"/>
          <p:nvPr/>
        </p:nvSpPr>
        <p:spPr>
          <a:xfrm>
            <a:off x="7973726" y="6754732"/>
            <a:ext cx="148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J3 - Telemetry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422C65-A5D6-BD3C-5462-F055F07C7BD9}"/>
              </a:ext>
            </a:extLst>
          </p:cNvPr>
          <p:cNvSpPr/>
          <p:nvPr/>
        </p:nvSpPr>
        <p:spPr>
          <a:xfrm rot="16200000">
            <a:off x="4350575" y="5214783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33EE0A-7B00-CE78-A1DC-9E0B58402994}"/>
              </a:ext>
            </a:extLst>
          </p:cNvPr>
          <p:cNvSpPr/>
          <p:nvPr/>
        </p:nvSpPr>
        <p:spPr>
          <a:xfrm rot="16200000">
            <a:off x="4350575" y="5404129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14969C-BFCC-0162-FFE2-F53C11CEAC48}"/>
              </a:ext>
            </a:extLst>
          </p:cNvPr>
          <p:cNvSpPr/>
          <p:nvPr/>
        </p:nvSpPr>
        <p:spPr>
          <a:xfrm rot="16200000">
            <a:off x="4350575" y="5593475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0B2917-67A6-8DE8-71FA-13AB26CD8879}"/>
              </a:ext>
            </a:extLst>
          </p:cNvPr>
          <p:cNvSpPr/>
          <p:nvPr/>
        </p:nvSpPr>
        <p:spPr>
          <a:xfrm rot="16200000">
            <a:off x="4350575" y="5782821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02A651-8AB5-6F9F-A9C7-AEC84D8CC596}"/>
              </a:ext>
            </a:extLst>
          </p:cNvPr>
          <p:cNvSpPr/>
          <p:nvPr/>
        </p:nvSpPr>
        <p:spPr>
          <a:xfrm rot="16200000">
            <a:off x="4350575" y="5972167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4ECCAF-E2ED-53A5-0310-AF8E4B1B26EB}"/>
              </a:ext>
            </a:extLst>
          </p:cNvPr>
          <p:cNvSpPr/>
          <p:nvPr/>
        </p:nvSpPr>
        <p:spPr>
          <a:xfrm rot="16200000">
            <a:off x="4350575" y="6161513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286B9E-8211-6E4F-8088-03BF5EF926D3}"/>
              </a:ext>
            </a:extLst>
          </p:cNvPr>
          <p:cNvSpPr/>
          <p:nvPr/>
        </p:nvSpPr>
        <p:spPr>
          <a:xfrm rot="16200000">
            <a:off x="4350575" y="6350859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B29B8023-7D61-90BB-A241-5B37AC013381}"/>
              </a:ext>
            </a:extLst>
          </p:cNvPr>
          <p:cNvCxnSpPr>
            <a:stCxn id="21" idx="0"/>
            <a:endCxn id="29" idx="2"/>
          </p:cNvCxnSpPr>
          <p:nvPr/>
        </p:nvCxnSpPr>
        <p:spPr>
          <a:xfrm rot="16200000" flipV="1">
            <a:off x="6214720" y="3609773"/>
            <a:ext cx="960874" cy="433535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371BCF6-08EB-7BFF-A16F-172D849E0F07}"/>
              </a:ext>
            </a:extLst>
          </p:cNvPr>
          <p:cNvCxnSpPr>
            <a:stCxn id="20" idx="0"/>
            <a:endCxn id="30" idx="2"/>
          </p:cNvCxnSpPr>
          <p:nvPr/>
        </p:nvCxnSpPr>
        <p:spPr>
          <a:xfrm rot="16200000" flipV="1">
            <a:off x="6216717" y="3797122"/>
            <a:ext cx="771528" cy="415000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AC65E2F-FD57-3CC1-26D3-26D8CC184A85}"/>
              </a:ext>
            </a:extLst>
          </p:cNvPr>
          <p:cNvCxnSpPr>
            <a:stCxn id="11" idx="0"/>
            <a:endCxn id="31" idx="2"/>
          </p:cNvCxnSpPr>
          <p:nvPr/>
        </p:nvCxnSpPr>
        <p:spPr>
          <a:xfrm rot="16200000" flipV="1">
            <a:off x="6218715" y="3984470"/>
            <a:ext cx="582182" cy="396465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614815A-FFB1-53EC-444A-B1E4A2AC9652}"/>
              </a:ext>
            </a:extLst>
          </p:cNvPr>
          <p:cNvCxnSpPr>
            <a:stCxn id="19" idx="0"/>
            <a:endCxn id="32" idx="2"/>
          </p:cNvCxnSpPr>
          <p:nvPr/>
        </p:nvCxnSpPr>
        <p:spPr>
          <a:xfrm rot="10800000">
            <a:off x="4527480" y="5865052"/>
            <a:ext cx="3275029" cy="205108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A853882-D144-58C9-9E35-9CB97DA52AEB}"/>
              </a:ext>
            </a:extLst>
          </p:cNvPr>
          <p:cNvCxnSpPr>
            <a:stCxn id="18" idx="0"/>
            <a:endCxn id="33" idx="2"/>
          </p:cNvCxnSpPr>
          <p:nvPr/>
        </p:nvCxnSpPr>
        <p:spPr>
          <a:xfrm rot="10800000">
            <a:off x="4527480" y="6054398"/>
            <a:ext cx="3275029" cy="2021476"/>
          </a:xfrm>
          <a:prstGeom prst="bentConnector3">
            <a:avLst>
              <a:gd name="adj1" fmla="val 5639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C7391822-0C1F-83C3-4101-B138C74893D1}"/>
              </a:ext>
            </a:extLst>
          </p:cNvPr>
          <p:cNvCxnSpPr>
            <a:stCxn id="17" idx="0"/>
            <a:endCxn id="34" idx="2"/>
          </p:cNvCxnSpPr>
          <p:nvPr/>
        </p:nvCxnSpPr>
        <p:spPr>
          <a:xfrm rot="10800000">
            <a:off x="4527480" y="6243745"/>
            <a:ext cx="3275029" cy="2021477"/>
          </a:xfrm>
          <a:prstGeom prst="bentConnector3">
            <a:avLst>
              <a:gd name="adj1" fmla="val 6396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97DCA9D3-E5A3-D8DD-81F9-D1706BC89217}"/>
              </a:ext>
            </a:extLst>
          </p:cNvPr>
          <p:cNvCxnSpPr>
            <a:stCxn id="16" idx="0"/>
            <a:endCxn id="35" idx="2"/>
          </p:cNvCxnSpPr>
          <p:nvPr/>
        </p:nvCxnSpPr>
        <p:spPr>
          <a:xfrm rot="10800000">
            <a:off x="4527480" y="6433090"/>
            <a:ext cx="3275031" cy="2034020"/>
          </a:xfrm>
          <a:prstGeom prst="bentConnector3">
            <a:avLst>
              <a:gd name="adj1" fmla="val 706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A96068D-37A0-E45F-1CF0-E2A0225CF306}"/>
              </a:ext>
            </a:extLst>
          </p:cNvPr>
          <p:cNvSpPr txBox="1"/>
          <p:nvPr/>
        </p:nvSpPr>
        <p:spPr>
          <a:xfrm>
            <a:off x="6695157" y="823744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+12V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2642C5-596C-ED2C-2C36-5BC1BB208783}"/>
              </a:ext>
            </a:extLst>
          </p:cNvPr>
          <p:cNvSpPr txBox="1"/>
          <p:nvPr/>
        </p:nvSpPr>
        <p:spPr>
          <a:xfrm>
            <a:off x="6690461" y="7857508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+12V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170C55-671A-B2E8-5BA1-A57419D86347}"/>
              </a:ext>
            </a:extLst>
          </p:cNvPr>
          <p:cNvSpPr txBox="1"/>
          <p:nvPr/>
        </p:nvSpPr>
        <p:spPr>
          <a:xfrm>
            <a:off x="6526283" y="8039693"/>
            <a:ext cx="838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+12V_RTN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FB643B0-FC8E-1F19-9615-EB59A7F21B97}"/>
              </a:ext>
            </a:extLst>
          </p:cNvPr>
          <p:cNvSpPr txBox="1"/>
          <p:nvPr/>
        </p:nvSpPr>
        <p:spPr>
          <a:xfrm>
            <a:off x="6544281" y="7695020"/>
            <a:ext cx="838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+12V_RTN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22F64-C794-842D-8E4E-AAB80841B0A1}"/>
              </a:ext>
            </a:extLst>
          </p:cNvPr>
          <p:cNvSpPr txBox="1"/>
          <p:nvPr/>
        </p:nvSpPr>
        <p:spPr>
          <a:xfrm>
            <a:off x="7902048" y="5265556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7A114F-FBCF-68E2-4B25-CD1A8A1E2E34}"/>
              </a:ext>
            </a:extLst>
          </p:cNvPr>
          <p:cNvSpPr txBox="1"/>
          <p:nvPr/>
        </p:nvSpPr>
        <p:spPr>
          <a:xfrm>
            <a:off x="7777734" y="5436586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+5V_RTN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21C8E6-B728-114A-58E2-25BBD28DC11C}"/>
              </a:ext>
            </a:extLst>
          </p:cNvPr>
          <p:cNvSpPr txBox="1"/>
          <p:nvPr/>
        </p:nvSpPr>
        <p:spPr>
          <a:xfrm>
            <a:off x="7768763" y="5075586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+5V_RTN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434855-FAD3-7C7E-D5C7-8D3AC74A2D27}"/>
              </a:ext>
            </a:extLst>
          </p:cNvPr>
          <p:cNvSpPr/>
          <p:nvPr/>
        </p:nvSpPr>
        <p:spPr>
          <a:xfrm>
            <a:off x="1785246" y="3343197"/>
            <a:ext cx="2584528" cy="35527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87C1587-DFF0-871F-1E50-0FA6B6AABF53}"/>
              </a:ext>
            </a:extLst>
          </p:cNvPr>
          <p:cNvSpPr txBox="1"/>
          <p:nvPr/>
        </p:nvSpPr>
        <p:spPr>
          <a:xfrm rot="16200000">
            <a:off x="3804858" y="566538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 – J4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727A1AA-12A5-CE1D-6708-97D87E19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40" y="6295650"/>
            <a:ext cx="705172" cy="53712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161F382-5CDC-8205-4F42-EE687FAB0A56}"/>
              </a:ext>
            </a:extLst>
          </p:cNvPr>
          <p:cNvSpPr txBox="1"/>
          <p:nvPr/>
        </p:nvSpPr>
        <p:spPr>
          <a:xfrm>
            <a:off x="2340037" y="4752420"/>
            <a:ext cx="1510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SiPM Bias Board </a:t>
            </a:r>
          </a:p>
          <a:p>
            <a:pPr algn="ctr"/>
            <a:r>
              <a:rPr lang="en-US" sz="1200" dirty="0"/>
              <a:t>and Telemetry Power</a:t>
            </a:r>
          </a:p>
          <a:p>
            <a:pPr algn="ctr"/>
            <a:r>
              <a:rPr lang="en-US" sz="1200" dirty="0"/>
              <a:t>(x1)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8769A74-52D9-01AA-82D1-C7B387E998DF}"/>
              </a:ext>
            </a:extLst>
          </p:cNvPr>
          <p:cNvSpPr/>
          <p:nvPr/>
        </p:nvSpPr>
        <p:spPr>
          <a:xfrm>
            <a:off x="1628448" y="4417803"/>
            <a:ext cx="147878" cy="11881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439BEE-C0A1-A42F-F25C-41C12DB7E07D}"/>
              </a:ext>
            </a:extLst>
          </p:cNvPr>
          <p:cNvSpPr txBox="1"/>
          <p:nvPr/>
        </p:nvSpPr>
        <p:spPr>
          <a:xfrm>
            <a:off x="1814641" y="477881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2913915-F360-D282-84CE-594BFB83DB5E}"/>
              </a:ext>
            </a:extLst>
          </p:cNvPr>
          <p:cNvCxnSpPr>
            <a:stCxn id="7" idx="3"/>
          </p:cNvCxnSpPr>
          <p:nvPr/>
        </p:nvCxnSpPr>
        <p:spPr>
          <a:xfrm>
            <a:off x="13095023" y="7550727"/>
            <a:ext cx="15965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72E5032-332F-5FF9-3C03-73199FB12641}"/>
              </a:ext>
            </a:extLst>
          </p:cNvPr>
          <p:cNvSpPr txBox="1"/>
          <p:nvPr/>
        </p:nvSpPr>
        <p:spPr>
          <a:xfrm>
            <a:off x="13563034" y="7488176"/>
            <a:ext cx="90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Load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F49BBC-C600-FFF6-80A6-F8B8293E8DDE}"/>
              </a:ext>
            </a:extLst>
          </p:cNvPr>
          <p:cNvSpPr/>
          <p:nvPr/>
        </p:nvSpPr>
        <p:spPr>
          <a:xfrm>
            <a:off x="1628259" y="7301468"/>
            <a:ext cx="147878" cy="1326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34244D9-05E6-456B-7801-8216AB91EF8B}"/>
              </a:ext>
            </a:extLst>
          </p:cNvPr>
          <p:cNvSpPr txBox="1"/>
          <p:nvPr/>
        </p:nvSpPr>
        <p:spPr>
          <a:xfrm>
            <a:off x="1366333" y="5579933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D0EC19-1CBA-021B-D024-A0572F0E1EC6}"/>
              </a:ext>
            </a:extLst>
          </p:cNvPr>
          <p:cNvSpPr txBox="1"/>
          <p:nvPr/>
        </p:nvSpPr>
        <p:spPr>
          <a:xfrm>
            <a:off x="12601379" y="768588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J1-J3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071A4F9A-D34D-E92E-3B38-B6375F28E208}"/>
              </a:ext>
            </a:extLst>
          </p:cNvPr>
          <p:cNvCxnSpPr>
            <a:stCxn id="23" idx="1"/>
            <a:endCxn id="75" idx="3"/>
          </p:cNvCxnSpPr>
          <p:nvPr/>
        </p:nvCxnSpPr>
        <p:spPr>
          <a:xfrm rot="10800000" flipV="1">
            <a:off x="1776137" y="6958732"/>
            <a:ext cx="5958560" cy="1005820"/>
          </a:xfrm>
          <a:prstGeom prst="bentConnector3">
            <a:avLst>
              <a:gd name="adj1" fmla="val 396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63C8D04-9D86-7ED6-5BFF-E0EF68584AE5}"/>
              </a:ext>
            </a:extLst>
          </p:cNvPr>
          <p:cNvCxnSpPr>
            <a:cxnSpLocks/>
          </p:cNvCxnSpPr>
          <p:nvPr/>
        </p:nvCxnSpPr>
        <p:spPr>
          <a:xfrm flipH="1">
            <a:off x="2838917" y="7830400"/>
            <a:ext cx="212229" cy="282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A474EF4-4CF2-6611-4D2F-6AE5BAABEED0}"/>
              </a:ext>
            </a:extLst>
          </p:cNvPr>
          <p:cNvSpPr txBox="1"/>
          <p:nvPr/>
        </p:nvSpPr>
        <p:spPr>
          <a:xfrm>
            <a:off x="2735679" y="80552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6E5936-6849-37E2-6D39-E31A99E4299C}"/>
              </a:ext>
            </a:extLst>
          </p:cNvPr>
          <p:cNvSpPr txBox="1"/>
          <p:nvPr/>
        </p:nvSpPr>
        <p:spPr>
          <a:xfrm>
            <a:off x="1418105" y="8670407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0576E78-039B-C823-EF7A-ACD6E81DB372}"/>
              </a:ext>
            </a:extLst>
          </p:cNvPr>
          <p:cNvSpPr/>
          <p:nvPr/>
        </p:nvSpPr>
        <p:spPr>
          <a:xfrm>
            <a:off x="7973726" y="2621401"/>
            <a:ext cx="4592492" cy="231924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9A1920B-9876-EEE0-B70C-A268327D8283}"/>
              </a:ext>
            </a:extLst>
          </p:cNvPr>
          <p:cNvSpPr txBox="1"/>
          <p:nvPr/>
        </p:nvSpPr>
        <p:spPr>
          <a:xfrm>
            <a:off x="9170119" y="3608833"/>
            <a:ext cx="219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SiPM Bias Boards (x3)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8A64D4C2-4431-D0F5-A201-D0261C389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7679" y="4171462"/>
            <a:ext cx="885216" cy="67426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8468BEC5-DE2E-6B44-226C-6B6D24AF82B1}"/>
              </a:ext>
            </a:extLst>
          </p:cNvPr>
          <p:cNvSpPr/>
          <p:nvPr/>
        </p:nvSpPr>
        <p:spPr>
          <a:xfrm>
            <a:off x="8406212" y="2477021"/>
            <a:ext cx="185351" cy="1443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09694F2-111B-480E-0544-63CD3C84F9B4}"/>
              </a:ext>
            </a:extLst>
          </p:cNvPr>
          <p:cNvSpPr txBox="1"/>
          <p:nvPr/>
        </p:nvSpPr>
        <p:spPr>
          <a:xfrm>
            <a:off x="8515062" y="26367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FA64797-1021-1225-AFB6-E42282F4812C}"/>
              </a:ext>
            </a:extLst>
          </p:cNvPr>
          <p:cNvSpPr/>
          <p:nvPr/>
        </p:nvSpPr>
        <p:spPr>
          <a:xfrm rot="16200000">
            <a:off x="7796824" y="4604012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4F0E7BD-020D-2307-B817-E7D23BFAF568}"/>
              </a:ext>
            </a:extLst>
          </p:cNvPr>
          <p:cNvSpPr/>
          <p:nvPr/>
        </p:nvSpPr>
        <p:spPr>
          <a:xfrm rot="16200000">
            <a:off x="7796822" y="4402123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2546600-F9CD-0409-39DB-69D24292068C}"/>
              </a:ext>
            </a:extLst>
          </p:cNvPr>
          <p:cNvSpPr/>
          <p:nvPr/>
        </p:nvSpPr>
        <p:spPr>
          <a:xfrm rot="16200000">
            <a:off x="7796822" y="4212776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CFCE920-4CC8-3310-624F-21CF056C263F}"/>
              </a:ext>
            </a:extLst>
          </p:cNvPr>
          <p:cNvSpPr/>
          <p:nvPr/>
        </p:nvSpPr>
        <p:spPr>
          <a:xfrm rot="16200000">
            <a:off x="7796822" y="4053042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5B3331C-1140-FDF2-9037-E99752F998A3}"/>
              </a:ext>
            </a:extLst>
          </p:cNvPr>
          <p:cNvSpPr/>
          <p:nvPr/>
        </p:nvSpPr>
        <p:spPr>
          <a:xfrm>
            <a:off x="8591563" y="2477021"/>
            <a:ext cx="185351" cy="1443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DA6FD44-D18D-A4BF-B4F6-F7FFA5C33B44}"/>
              </a:ext>
            </a:extLst>
          </p:cNvPr>
          <p:cNvSpPr/>
          <p:nvPr/>
        </p:nvSpPr>
        <p:spPr>
          <a:xfrm>
            <a:off x="8776914" y="2477021"/>
            <a:ext cx="185351" cy="1443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2B90721-CECC-E4FE-B585-57C7086DEE4D}"/>
              </a:ext>
            </a:extLst>
          </p:cNvPr>
          <p:cNvSpPr txBox="1"/>
          <p:nvPr/>
        </p:nvSpPr>
        <p:spPr>
          <a:xfrm>
            <a:off x="7973726" y="4216923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75069A7-95F6-6861-3701-1F2055F30922}"/>
              </a:ext>
            </a:extLst>
          </p:cNvPr>
          <p:cNvSpPr/>
          <p:nvPr/>
        </p:nvSpPr>
        <p:spPr>
          <a:xfrm>
            <a:off x="7741453" y="2746896"/>
            <a:ext cx="232273" cy="8619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7EF28C1-7915-31DB-9B60-6E928FB36DCF}"/>
              </a:ext>
            </a:extLst>
          </p:cNvPr>
          <p:cNvSpPr txBox="1"/>
          <p:nvPr/>
        </p:nvSpPr>
        <p:spPr>
          <a:xfrm>
            <a:off x="7980482" y="2973865"/>
            <a:ext cx="148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J3 - Telemetry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284FC9D-5C5E-8C57-8E26-AF0A08145F7B}"/>
              </a:ext>
            </a:extLst>
          </p:cNvPr>
          <p:cNvSpPr/>
          <p:nvPr/>
        </p:nvSpPr>
        <p:spPr>
          <a:xfrm rot="16200000">
            <a:off x="4357332" y="3534411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3648480-FA03-2877-2D41-CD923BDDDBBC}"/>
              </a:ext>
            </a:extLst>
          </p:cNvPr>
          <p:cNvSpPr/>
          <p:nvPr/>
        </p:nvSpPr>
        <p:spPr>
          <a:xfrm rot="16200000">
            <a:off x="4357332" y="3723757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8816A0A-F024-C3E6-2C44-4C3DB2676DDF}"/>
              </a:ext>
            </a:extLst>
          </p:cNvPr>
          <p:cNvSpPr/>
          <p:nvPr/>
        </p:nvSpPr>
        <p:spPr>
          <a:xfrm rot="16200000">
            <a:off x="4357332" y="3913103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0ED0F14-9785-2047-F209-7A1CD5CEDA5E}"/>
              </a:ext>
            </a:extLst>
          </p:cNvPr>
          <p:cNvSpPr/>
          <p:nvPr/>
        </p:nvSpPr>
        <p:spPr>
          <a:xfrm rot="16200000">
            <a:off x="4357332" y="4102449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CE013CF-F8C8-384B-FEF7-7390D7044DC8}"/>
              </a:ext>
            </a:extLst>
          </p:cNvPr>
          <p:cNvSpPr/>
          <p:nvPr/>
        </p:nvSpPr>
        <p:spPr>
          <a:xfrm rot="16200000">
            <a:off x="4357332" y="4291795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36AFECA-4154-9125-9A55-AC3AC0CBD97E}"/>
              </a:ext>
            </a:extLst>
          </p:cNvPr>
          <p:cNvSpPr/>
          <p:nvPr/>
        </p:nvSpPr>
        <p:spPr>
          <a:xfrm rot="16200000">
            <a:off x="4357332" y="4481141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CE0917B-8BD2-2D70-B89A-6AADF1D631D6}"/>
              </a:ext>
            </a:extLst>
          </p:cNvPr>
          <p:cNvSpPr/>
          <p:nvPr/>
        </p:nvSpPr>
        <p:spPr>
          <a:xfrm rot="16200000">
            <a:off x="4357332" y="4670487"/>
            <a:ext cx="189346" cy="1644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346CA4B-4B6C-EBE9-5BCC-C86B90039574}"/>
              </a:ext>
            </a:extLst>
          </p:cNvPr>
          <p:cNvSpPr txBox="1"/>
          <p:nvPr/>
        </p:nvSpPr>
        <p:spPr>
          <a:xfrm rot="16200000">
            <a:off x="3795534" y="398206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J5 – J7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7A18EEE9-EBFC-9B58-08D4-BFA84BEFB3D5}"/>
              </a:ext>
            </a:extLst>
          </p:cNvPr>
          <p:cNvCxnSpPr>
            <a:stCxn id="89" idx="0"/>
            <a:endCxn id="103" idx="2"/>
          </p:cNvCxnSpPr>
          <p:nvPr/>
        </p:nvCxnSpPr>
        <p:spPr>
          <a:xfrm rot="16200000" flipH="1" flipV="1">
            <a:off x="5757405" y="1253851"/>
            <a:ext cx="1518313" cy="3964652"/>
          </a:xfrm>
          <a:prstGeom prst="bentConnector4">
            <a:avLst>
              <a:gd name="adj1" fmla="val -6524"/>
              <a:gd name="adj2" fmla="val 5101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F1326086-9A50-1F52-F6DA-F5026F9CE8EB}"/>
              </a:ext>
            </a:extLst>
          </p:cNvPr>
          <p:cNvCxnSpPr>
            <a:stCxn id="95" idx="0"/>
            <a:endCxn id="102" idx="2"/>
          </p:cNvCxnSpPr>
          <p:nvPr/>
        </p:nvCxnSpPr>
        <p:spPr>
          <a:xfrm rot="16200000" flipH="1" flipV="1">
            <a:off x="5944754" y="1066502"/>
            <a:ext cx="1328967" cy="4150003"/>
          </a:xfrm>
          <a:prstGeom prst="bentConnector4">
            <a:avLst>
              <a:gd name="adj1" fmla="val -21214"/>
              <a:gd name="adj2" fmla="val 572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D5399E24-0475-3DE4-66D4-4CA7B7738D9C}"/>
              </a:ext>
            </a:extLst>
          </p:cNvPr>
          <p:cNvCxnSpPr>
            <a:stCxn id="96" idx="0"/>
            <a:endCxn id="101" idx="2"/>
          </p:cNvCxnSpPr>
          <p:nvPr/>
        </p:nvCxnSpPr>
        <p:spPr>
          <a:xfrm rot="16200000" flipH="1" flipV="1">
            <a:off x="6132102" y="879154"/>
            <a:ext cx="1139621" cy="4335354"/>
          </a:xfrm>
          <a:prstGeom prst="bentConnector4">
            <a:avLst>
              <a:gd name="adj1" fmla="val -39450"/>
              <a:gd name="adj2" fmla="val 6305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AD029811-95EB-34B0-5EAC-EFEBD3A1BC4D}"/>
              </a:ext>
            </a:extLst>
          </p:cNvPr>
          <p:cNvCxnSpPr>
            <a:stCxn id="94" idx="0"/>
            <a:endCxn id="104" idx="2"/>
          </p:cNvCxnSpPr>
          <p:nvPr/>
        </p:nvCxnSpPr>
        <p:spPr>
          <a:xfrm rot="10800000" flipV="1">
            <a:off x="4534236" y="4135272"/>
            <a:ext cx="3275028" cy="4940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5AAF4A95-1F05-C5D9-F894-6AE70D68D488}"/>
              </a:ext>
            </a:extLst>
          </p:cNvPr>
          <p:cNvCxnSpPr>
            <a:stCxn id="93" idx="0"/>
            <a:endCxn id="105" idx="2"/>
          </p:cNvCxnSpPr>
          <p:nvPr/>
        </p:nvCxnSpPr>
        <p:spPr>
          <a:xfrm rot="10800000" flipV="1">
            <a:off x="4534236" y="4295006"/>
            <a:ext cx="3275028" cy="7901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D73FFFD9-FA04-1397-F91E-6C9027ABCBCD}"/>
              </a:ext>
            </a:extLst>
          </p:cNvPr>
          <p:cNvCxnSpPr>
            <a:endCxn id="106" idx="2"/>
          </p:cNvCxnSpPr>
          <p:nvPr/>
        </p:nvCxnSpPr>
        <p:spPr>
          <a:xfrm rot="10800000" flipV="1">
            <a:off x="4534236" y="4464820"/>
            <a:ext cx="3268272" cy="9855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42BE29A9-E7DC-8FC3-2725-A7B89C9F8805}"/>
              </a:ext>
            </a:extLst>
          </p:cNvPr>
          <p:cNvCxnSpPr>
            <a:stCxn id="91" idx="0"/>
            <a:endCxn id="107" idx="2"/>
          </p:cNvCxnSpPr>
          <p:nvPr/>
        </p:nvCxnSpPr>
        <p:spPr>
          <a:xfrm rot="10800000" flipV="1">
            <a:off x="4534236" y="4686242"/>
            <a:ext cx="3275030" cy="66475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9733F5B-307B-24A7-0D27-8D493D75BA46}"/>
              </a:ext>
            </a:extLst>
          </p:cNvPr>
          <p:cNvSpPr txBox="1"/>
          <p:nvPr/>
        </p:nvSpPr>
        <p:spPr>
          <a:xfrm>
            <a:off x="7258615" y="1985907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58D4BA7-8768-049A-ACC5-B0DD2785602D}"/>
              </a:ext>
            </a:extLst>
          </p:cNvPr>
          <p:cNvSpPr txBox="1"/>
          <p:nvPr/>
        </p:nvSpPr>
        <p:spPr>
          <a:xfrm>
            <a:off x="7091839" y="2156455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+5V_RTN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82268C4-301E-10B6-CB7C-140B83D5ACD6}"/>
              </a:ext>
            </a:extLst>
          </p:cNvPr>
          <p:cNvSpPr txBox="1"/>
          <p:nvPr/>
        </p:nvSpPr>
        <p:spPr>
          <a:xfrm>
            <a:off x="7097316" y="1795938"/>
            <a:ext cx="760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+5V_RTN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A2AADE2-F372-250C-CD9F-4CBDA72646E1}"/>
              </a:ext>
            </a:extLst>
          </p:cNvPr>
          <p:cNvSpPr txBox="1"/>
          <p:nvPr/>
        </p:nvSpPr>
        <p:spPr>
          <a:xfrm>
            <a:off x="6776706" y="4459589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+12V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7B7CF62-F115-4A91-0335-6106CF60D3FF}"/>
              </a:ext>
            </a:extLst>
          </p:cNvPr>
          <p:cNvSpPr txBox="1"/>
          <p:nvPr/>
        </p:nvSpPr>
        <p:spPr>
          <a:xfrm>
            <a:off x="6772010" y="4079650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+12V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3DA868B-FA1B-2423-9EAD-759371FED220}"/>
              </a:ext>
            </a:extLst>
          </p:cNvPr>
          <p:cNvSpPr txBox="1"/>
          <p:nvPr/>
        </p:nvSpPr>
        <p:spPr>
          <a:xfrm>
            <a:off x="6607832" y="4261835"/>
            <a:ext cx="838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+12V_RTN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87149A-DECC-63EA-9A46-159325645A2C}"/>
              </a:ext>
            </a:extLst>
          </p:cNvPr>
          <p:cNvSpPr txBox="1"/>
          <p:nvPr/>
        </p:nvSpPr>
        <p:spPr>
          <a:xfrm>
            <a:off x="6625830" y="3917162"/>
            <a:ext cx="838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+12V_RTN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74658D6-EEEB-EBAE-C4D9-132995ECD495}"/>
              </a:ext>
            </a:extLst>
          </p:cNvPr>
          <p:cNvSpPr/>
          <p:nvPr/>
        </p:nvSpPr>
        <p:spPr>
          <a:xfrm>
            <a:off x="1618631" y="1495298"/>
            <a:ext cx="147878" cy="13261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74E30B7-CB18-FED4-39AB-1C9BB7CB1586}"/>
              </a:ext>
            </a:extLst>
          </p:cNvPr>
          <p:cNvSpPr txBox="1"/>
          <p:nvPr/>
        </p:nvSpPr>
        <p:spPr>
          <a:xfrm>
            <a:off x="1394144" y="2831510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75604FA-0422-6615-E769-67C8356BAFB8}"/>
              </a:ext>
            </a:extLst>
          </p:cNvPr>
          <p:cNvSpPr/>
          <p:nvPr/>
        </p:nvSpPr>
        <p:spPr>
          <a:xfrm>
            <a:off x="12559461" y="3635761"/>
            <a:ext cx="535562" cy="2409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460633E-FD0E-E730-5565-E21282FC7833}"/>
              </a:ext>
            </a:extLst>
          </p:cNvPr>
          <p:cNvSpPr txBox="1"/>
          <p:nvPr/>
        </p:nvSpPr>
        <p:spPr>
          <a:xfrm>
            <a:off x="12827242" y="2992498"/>
            <a:ext cx="15472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SMA Bulkhead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3B1235D-E3DF-EE1C-F895-00BD289544E5}"/>
              </a:ext>
            </a:extLst>
          </p:cNvPr>
          <p:cNvCxnSpPr>
            <a:stCxn id="139" idx="3"/>
          </p:cNvCxnSpPr>
          <p:nvPr/>
        </p:nvCxnSpPr>
        <p:spPr>
          <a:xfrm>
            <a:off x="13095023" y="3756227"/>
            <a:ext cx="15965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1785C4C8-9DE4-9984-02C6-E0DA1CF2CA95}"/>
              </a:ext>
            </a:extLst>
          </p:cNvPr>
          <p:cNvSpPr txBox="1"/>
          <p:nvPr/>
        </p:nvSpPr>
        <p:spPr>
          <a:xfrm>
            <a:off x="13563034" y="3693676"/>
            <a:ext cx="90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Load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9D7BB9C-EEBB-1DA8-7F85-CE62B97E3289}"/>
              </a:ext>
            </a:extLst>
          </p:cNvPr>
          <p:cNvCxnSpPr/>
          <p:nvPr/>
        </p:nvCxnSpPr>
        <p:spPr>
          <a:xfrm flipH="1">
            <a:off x="13095023" y="3378329"/>
            <a:ext cx="505828" cy="273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4D25824B-C95E-41F8-4B47-7C06B12A6838}"/>
              </a:ext>
            </a:extLst>
          </p:cNvPr>
          <p:cNvCxnSpPr>
            <a:stCxn id="98" idx="1"/>
            <a:endCxn id="137" idx="3"/>
          </p:cNvCxnSpPr>
          <p:nvPr/>
        </p:nvCxnSpPr>
        <p:spPr>
          <a:xfrm rot="10800000">
            <a:off x="1766509" y="2158383"/>
            <a:ext cx="5974944" cy="1019483"/>
          </a:xfrm>
          <a:prstGeom prst="bentConnector3">
            <a:avLst>
              <a:gd name="adj1" fmla="val 3554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A208F4A-C9A3-AB77-B6B5-F5F311049FC6}"/>
              </a:ext>
            </a:extLst>
          </p:cNvPr>
          <p:cNvCxnSpPr>
            <a:cxnSpLocks/>
          </p:cNvCxnSpPr>
          <p:nvPr/>
        </p:nvCxnSpPr>
        <p:spPr>
          <a:xfrm flipH="1">
            <a:off x="2844274" y="2027248"/>
            <a:ext cx="212229" cy="282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92198D-F96E-BFAA-8F1E-C9E2C9D66407}"/>
              </a:ext>
            </a:extLst>
          </p:cNvPr>
          <p:cNvSpPr txBox="1"/>
          <p:nvPr/>
        </p:nvSpPr>
        <p:spPr>
          <a:xfrm>
            <a:off x="2741036" y="22520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4A2AF10-8666-61D3-2AE1-D59928076028}"/>
              </a:ext>
            </a:extLst>
          </p:cNvPr>
          <p:cNvSpPr txBox="1"/>
          <p:nvPr/>
        </p:nvSpPr>
        <p:spPr>
          <a:xfrm>
            <a:off x="12566218" y="388429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J4-J6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9DD1BD1-98D1-E22E-8260-B817255A7C51}"/>
              </a:ext>
            </a:extLst>
          </p:cNvPr>
          <p:cNvSpPr txBox="1"/>
          <p:nvPr/>
        </p:nvSpPr>
        <p:spPr>
          <a:xfrm>
            <a:off x="3168778" y="190446"/>
            <a:ext cx="784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SiPM Bias Box (Cold TPC) Wiring Diagram</a:t>
            </a: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0C35463-7759-FDD7-AE30-F3C28DAA2B10}"/>
              </a:ext>
            </a:extLst>
          </p:cNvPr>
          <p:cNvSpPr/>
          <p:nvPr/>
        </p:nvSpPr>
        <p:spPr>
          <a:xfrm>
            <a:off x="4701745" y="3521969"/>
            <a:ext cx="211436" cy="1325422"/>
          </a:xfrm>
          <a:prstGeom prst="ellipse">
            <a:avLst/>
          </a:prstGeom>
          <a:noFill/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6E3B3C7-3E10-5CAC-B6B5-E141AE2E230D}"/>
              </a:ext>
            </a:extLst>
          </p:cNvPr>
          <p:cNvSpPr txBox="1"/>
          <p:nvPr/>
        </p:nvSpPr>
        <p:spPr>
          <a:xfrm>
            <a:off x="5002906" y="3024018"/>
            <a:ext cx="41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TP</a:t>
            </a:r>
          </a:p>
        </p:txBody>
      </p: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C81F286C-E84E-E44D-044A-94BEA877C63B}"/>
              </a:ext>
            </a:extLst>
          </p:cNvPr>
          <p:cNvCxnSpPr>
            <a:stCxn id="151" idx="0"/>
            <a:endCxn id="152" idx="1"/>
          </p:cNvCxnSpPr>
          <p:nvPr/>
        </p:nvCxnSpPr>
        <p:spPr>
          <a:xfrm rot="5400000" flipH="1" flipV="1">
            <a:off x="4748542" y="3267606"/>
            <a:ext cx="313285" cy="19544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150350BE-7F9D-667C-A816-D7D0FCBC80A8}"/>
              </a:ext>
            </a:extLst>
          </p:cNvPr>
          <p:cNvSpPr/>
          <p:nvPr/>
        </p:nvSpPr>
        <p:spPr>
          <a:xfrm>
            <a:off x="4706366" y="5202341"/>
            <a:ext cx="211436" cy="1325422"/>
          </a:xfrm>
          <a:prstGeom prst="ellipse">
            <a:avLst/>
          </a:prstGeom>
          <a:noFill/>
          <a:ln w="95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552516A-DEFE-77FE-5B13-4E8769EA609A}"/>
              </a:ext>
            </a:extLst>
          </p:cNvPr>
          <p:cNvSpPr txBox="1"/>
          <p:nvPr/>
        </p:nvSpPr>
        <p:spPr>
          <a:xfrm>
            <a:off x="4911110" y="6572867"/>
            <a:ext cx="4154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TP</a:t>
            </a:r>
          </a:p>
        </p:txBody>
      </p: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620C8AD0-1297-DDFF-EE8C-D170C0C6567D}"/>
              </a:ext>
            </a:extLst>
          </p:cNvPr>
          <p:cNvCxnSpPr>
            <a:stCxn id="156" idx="4"/>
            <a:endCxn id="157" idx="1"/>
          </p:cNvCxnSpPr>
          <p:nvPr/>
        </p:nvCxnSpPr>
        <p:spPr>
          <a:xfrm rot="16200000" flipH="1">
            <a:off x="4746712" y="6593135"/>
            <a:ext cx="229770" cy="9902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016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4E82-62C8-ACF0-0E9C-AEFAF8DC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Warm TPC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A106E-3D48-3134-5663-3306F33B5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18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4E0CDA-2CAE-1FAB-5851-E913CE183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883196"/>
              </p:ext>
            </p:extLst>
          </p:nvPr>
        </p:nvGraphicFramePr>
        <p:xfrm>
          <a:off x="9472246" y="1838325"/>
          <a:ext cx="609600" cy="63817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830472333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5908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58535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000129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36813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444707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63614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568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75239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88630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49514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84244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186699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38273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93146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49480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31794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8696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04643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37117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27200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01979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82656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25131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39425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17053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22A294F-0007-8FCB-BFCB-3EA24F293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54364"/>
              </p:ext>
            </p:extLst>
          </p:nvPr>
        </p:nvGraphicFramePr>
        <p:xfrm>
          <a:off x="4081376" y="1838330"/>
          <a:ext cx="525517" cy="6381740"/>
        </p:xfrm>
        <a:graphic>
          <a:graphicData uri="http://schemas.openxmlformats.org/drawingml/2006/table">
            <a:tbl>
              <a:tblPr/>
              <a:tblGrid>
                <a:gridCol w="525517">
                  <a:extLst>
                    <a:ext uri="{9D8B030D-6E8A-4147-A177-3AD203B41FA5}">
                      <a16:colId xmlns:a16="http://schemas.microsoft.com/office/drawing/2014/main" val="528162307"/>
                    </a:ext>
                  </a:extLst>
                </a:gridCol>
              </a:tblGrid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508166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9195921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641060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9384071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262920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354699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792305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600557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Chassis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946065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1" marR="8211" marT="82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555218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434679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793121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067359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475673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374039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831686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038028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2908046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Chassis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752872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11" marR="8211" marT="82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815454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241796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593747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194084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549319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11563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148434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862619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101702"/>
                  </a:ext>
                </a:extLst>
              </a:tr>
              <a:tr h="2200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Chassis</a:t>
                      </a:r>
                    </a:p>
                  </a:txBody>
                  <a:tcPr marL="8211" marR="8211" marT="82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482882"/>
                  </a:ext>
                </a:extLst>
              </a:tr>
            </a:tbl>
          </a:graphicData>
        </a:graphic>
      </p:graphicFrame>
      <p:sp>
        <p:nvSpPr>
          <p:cNvPr id="94" name="Rectangle 93">
            <a:extLst>
              <a:ext uri="{FF2B5EF4-FFF2-40B4-BE49-F238E27FC236}">
                <a16:creationId xmlns:a16="http://schemas.microsoft.com/office/drawing/2014/main" id="{19D4F88D-6C5C-16E2-39F0-828C7E3A8492}"/>
              </a:ext>
            </a:extLst>
          </p:cNvPr>
          <p:cNvSpPr/>
          <p:nvPr/>
        </p:nvSpPr>
        <p:spPr>
          <a:xfrm>
            <a:off x="9472246" y="8215310"/>
            <a:ext cx="609600" cy="252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7761899-FACE-F9D0-BFAE-8E41EC18FA37}"/>
              </a:ext>
            </a:extLst>
          </p:cNvPr>
          <p:cNvSpPr txBox="1"/>
          <p:nvPr/>
        </p:nvSpPr>
        <p:spPr>
          <a:xfrm>
            <a:off x="9515596" y="8226099"/>
            <a:ext cx="522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Chassis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1A55465C-BBE8-E2BF-6679-0F7514D5FC9F}"/>
              </a:ext>
            </a:extLst>
          </p:cNvPr>
          <p:cNvCxnSpPr>
            <a:cxnSpLocks/>
          </p:cNvCxnSpPr>
          <p:nvPr/>
        </p:nvCxnSpPr>
        <p:spPr>
          <a:xfrm>
            <a:off x="4602956" y="1945482"/>
            <a:ext cx="4869749" cy="1905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B5429D01-677E-1D70-BA38-8510D020D7F9}"/>
              </a:ext>
            </a:extLst>
          </p:cNvPr>
          <p:cNvCxnSpPr>
            <a:cxnSpLocks/>
          </p:cNvCxnSpPr>
          <p:nvPr/>
        </p:nvCxnSpPr>
        <p:spPr>
          <a:xfrm>
            <a:off x="4602956" y="2164557"/>
            <a:ext cx="4869749" cy="52388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3D4B5FA9-349D-4927-31FF-F95B2D314FD4}"/>
              </a:ext>
            </a:extLst>
          </p:cNvPr>
          <p:cNvCxnSpPr>
            <a:cxnSpLocks/>
          </p:cNvCxnSpPr>
          <p:nvPr/>
        </p:nvCxnSpPr>
        <p:spPr>
          <a:xfrm>
            <a:off x="4602956" y="2383632"/>
            <a:ext cx="4869749" cy="85726"/>
          </a:xfrm>
          <a:prstGeom prst="bentConnector3">
            <a:avLst>
              <a:gd name="adj1" fmla="val 9714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1D68ECB8-DCFD-05F4-41CB-B5AAB20F0D2F}"/>
              </a:ext>
            </a:extLst>
          </p:cNvPr>
          <p:cNvCxnSpPr>
            <a:cxnSpLocks/>
          </p:cNvCxnSpPr>
          <p:nvPr/>
        </p:nvCxnSpPr>
        <p:spPr>
          <a:xfrm>
            <a:off x="4602727" y="2600327"/>
            <a:ext cx="4869978" cy="121444"/>
          </a:xfrm>
          <a:prstGeom prst="bentConnector3">
            <a:avLst>
              <a:gd name="adj1" fmla="val 957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E29104F7-7904-24AD-E395-29E1804E48EA}"/>
              </a:ext>
            </a:extLst>
          </p:cNvPr>
          <p:cNvCxnSpPr>
            <a:cxnSpLocks/>
          </p:cNvCxnSpPr>
          <p:nvPr/>
        </p:nvCxnSpPr>
        <p:spPr>
          <a:xfrm>
            <a:off x="4602956" y="2821782"/>
            <a:ext cx="4869749" cy="171449"/>
          </a:xfrm>
          <a:prstGeom prst="bentConnector3">
            <a:avLst>
              <a:gd name="adj1" fmla="val 9469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59802C7D-9E60-50EA-4558-1ADD2A683385}"/>
              </a:ext>
            </a:extLst>
          </p:cNvPr>
          <p:cNvCxnSpPr>
            <a:cxnSpLocks/>
          </p:cNvCxnSpPr>
          <p:nvPr/>
        </p:nvCxnSpPr>
        <p:spPr>
          <a:xfrm>
            <a:off x="4602956" y="3040857"/>
            <a:ext cx="4869749" cy="204787"/>
          </a:xfrm>
          <a:prstGeom prst="bentConnector3">
            <a:avLst>
              <a:gd name="adj1" fmla="val 9286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304BA0FF-26ED-172E-C27C-6F8C805D4E30}"/>
              </a:ext>
            </a:extLst>
          </p:cNvPr>
          <p:cNvCxnSpPr>
            <a:cxnSpLocks/>
          </p:cNvCxnSpPr>
          <p:nvPr/>
        </p:nvCxnSpPr>
        <p:spPr>
          <a:xfrm>
            <a:off x="4602956" y="3259932"/>
            <a:ext cx="4869749" cy="238125"/>
          </a:xfrm>
          <a:prstGeom prst="bentConnector3">
            <a:avLst>
              <a:gd name="adj1" fmla="val 9061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8886A3C9-32AB-C484-25FD-4ACA40F62FFE}"/>
              </a:ext>
            </a:extLst>
          </p:cNvPr>
          <p:cNvCxnSpPr>
            <a:cxnSpLocks/>
          </p:cNvCxnSpPr>
          <p:nvPr/>
        </p:nvCxnSpPr>
        <p:spPr>
          <a:xfrm>
            <a:off x="4602956" y="3479007"/>
            <a:ext cx="4869749" cy="271463"/>
          </a:xfrm>
          <a:prstGeom prst="bentConnector3">
            <a:avLst>
              <a:gd name="adj1" fmla="val 879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0D6BF994-9345-5099-BE49-134B4060CE22}"/>
              </a:ext>
            </a:extLst>
          </p:cNvPr>
          <p:cNvCxnSpPr>
            <a:cxnSpLocks/>
          </p:cNvCxnSpPr>
          <p:nvPr/>
        </p:nvCxnSpPr>
        <p:spPr>
          <a:xfrm flipV="1">
            <a:off x="4602956" y="4002883"/>
            <a:ext cx="4869749" cy="142873"/>
          </a:xfrm>
          <a:prstGeom prst="bentConnector3">
            <a:avLst>
              <a:gd name="adj1" fmla="val 9551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71165127-2559-51A4-7846-239138868E77}"/>
              </a:ext>
            </a:extLst>
          </p:cNvPr>
          <p:cNvCxnSpPr>
            <a:cxnSpLocks/>
          </p:cNvCxnSpPr>
          <p:nvPr/>
        </p:nvCxnSpPr>
        <p:spPr>
          <a:xfrm flipV="1">
            <a:off x="4602727" y="4255296"/>
            <a:ext cx="4869978" cy="104774"/>
          </a:xfrm>
          <a:prstGeom prst="bentConnector3">
            <a:avLst>
              <a:gd name="adj1" fmla="val 9224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FA6B486B-028D-B900-3521-05CA00EA37BD}"/>
              </a:ext>
            </a:extLst>
          </p:cNvPr>
          <p:cNvCxnSpPr>
            <a:cxnSpLocks/>
          </p:cNvCxnSpPr>
          <p:nvPr/>
        </p:nvCxnSpPr>
        <p:spPr>
          <a:xfrm flipV="1">
            <a:off x="4602956" y="4507709"/>
            <a:ext cx="4869749" cy="76197"/>
          </a:xfrm>
          <a:prstGeom prst="bentConnector3">
            <a:avLst>
              <a:gd name="adj1" fmla="val 8939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B6457C8A-BB26-39A4-B6D7-3F88EABE474D}"/>
              </a:ext>
            </a:extLst>
          </p:cNvPr>
          <p:cNvCxnSpPr>
            <a:cxnSpLocks/>
          </p:cNvCxnSpPr>
          <p:nvPr/>
        </p:nvCxnSpPr>
        <p:spPr>
          <a:xfrm flipV="1">
            <a:off x="4602727" y="4760122"/>
            <a:ext cx="4869978" cy="42858"/>
          </a:xfrm>
          <a:prstGeom prst="bentConnector3">
            <a:avLst>
              <a:gd name="adj1" fmla="val 951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2AEFDF88-DBCE-315B-19EB-F38775EE092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602956" y="5022056"/>
            <a:ext cx="4869290" cy="7144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B1409EC6-9D26-1CF1-273A-3A4923F21C7D}"/>
              </a:ext>
            </a:extLst>
          </p:cNvPr>
          <p:cNvCxnSpPr>
            <a:cxnSpLocks/>
          </p:cNvCxnSpPr>
          <p:nvPr/>
        </p:nvCxnSpPr>
        <p:spPr>
          <a:xfrm>
            <a:off x="4602956" y="5241131"/>
            <a:ext cx="4869749" cy="40482"/>
          </a:xfrm>
          <a:prstGeom prst="bentConnector3">
            <a:avLst>
              <a:gd name="adj1" fmla="val 9347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262F988D-6FA1-652E-CE2F-524A9D75413A}"/>
              </a:ext>
            </a:extLst>
          </p:cNvPr>
          <p:cNvCxnSpPr>
            <a:cxnSpLocks/>
          </p:cNvCxnSpPr>
          <p:nvPr/>
        </p:nvCxnSpPr>
        <p:spPr>
          <a:xfrm>
            <a:off x="4602956" y="5460206"/>
            <a:ext cx="4869749" cy="73820"/>
          </a:xfrm>
          <a:prstGeom prst="bentConnector3">
            <a:avLst>
              <a:gd name="adj1" fmla="val 916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E93292AC-AC1E-5029-D416-9AE818F46384}"/>
              </a:ext>
            </a:extLst>
          </p:cNvPr>
          <p:cNvCxnSpPr>
            <a:cxnSpLocks/>
          </p:cNvCxnSpPr>
          <p:nvPr/>
        </p:nvCxnSpPr>
        <p:spPr>
          <a:xfrm>
            <a:off x="4602956" y="5679281"/>
            <a:ext cx="4869749" cy="107158"/>
          </a:xfrm>
          <a:prstGeom prst="bentConnector3">
            <a:avLst>
              <a:gd name="adj1" fmla="val 8898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00252356-B383-200B-D0FB-213C8467EAF5}"/>
              </a:ext>
            </a:extLst>
          </p:cNvPr>
          <p:cNvCxnSpPr>
            <a:cxnSpLocks/>
          </p:cNvCxnSpPr>
          <p:nvPr/>
        </p:nvCxnSpPr>
        <p:spPr>
          <a:xfrm flipV="1">
            <a:off x="4602956" y="6056708"/>
            <a:ext cx="4869749" cy="289322"/>
          </a:xfrm>
          <a:prstGeom prst="bentConnector3">
            <a:avLst>
              <a:gd name="adj1" fmla="val 773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EC0C2FBD-B9D2-AB62-4FAB-F8828F0BA430}"/>
              </a:ext>
            </a:extLst>
          </p:cNvPr>
          <p:cNvCxnSpPr/>
          <p:nvPr/>
        </p:nvCxnSpPr>
        <p:spPr>
          <a:xfrm flipV="1">
            <a:off x="4602727" y="6301978"/>
            <a:ext cx="4865582" cy="289916"/>
          </a:xfrm>
          <a:prstGeom prst="bentConnector3">
            <a:avLst>
              <a:gd name="adj1" fmla="val 8023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CBD8DEB0-4D09-424B-5180-B59565111602}"/>
              </a:ext>
            </a:extLst>
          </p:cNvPr>
          <p:cNvCxnSpPr>
            <a:cxnSpLocks/>
          </p:cNvCxnSpPr>
          <p:nvPr/>
        </p:nvCxnSpPr>
        <p:spPr>
          <a:xfrm flipV="1">
            <a:off x="4602956" y="6561534"/>
            <a:ext cx="4869749" cy="222646"/>
          </a:xfrm>
          <a:prstGeom prst="bentConnector3">
            <a:avLst>
              <a:gd name="adj1" fmla="val 8408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F80D676C-F689-F3DF-A34D-A6A7DB3B3734}"/>
              </a:ext>
            </a:extLst>
          </p:cNvPr>
          <p:cNvCxnSpPr>
            <a:cxnSpLocks/>
          </p:cNvCxnSpPr>
          <p:nvPr/>
        </p:nvCxnSpPr>
        <p:spPr>
          <a:xfrm flipV="1">
            <a:off x="4602956" y="6813947"/>
            <a:ext cx="4869749" cy="189308"/>
          </a:xfrm>
          <a:prstGeom prst="bentConnector3">
            <a:avLst>
              <a:gd name="adj1" fmla="val 859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CE68D343-EA9A-B486-8FC2-4934BF38D986}"/>
              </a:ext>
            </a:extLst>
          </p:cNvPr>
          <p:cNvCxnSpPr>
            <a:cxnSpLocks/>
          </p:cNvCxnSpPr>
          <p:nvPr/>
        </p:nvCxnSpPr>
        <p:spPr>
          <a:xfrm flipV="1">
            <a:off x="4610830" y="7079454"/>
            <a:ext cx="4861875" cy="142875"/>
          </a:xfrm>
          <a:prstGeom prst="bentConnector3">
            <a:avLst>
              <a:gd name="adj1" fmla="val 8782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A6BADA8A-EEDE-8BF3-273A-56DEFD986663}"/>
              </a:ext>
            </a:extLst>
          </p:cNvPr>
          <p:cNvCxnSpPr>
            <a:cxnSpLocks/>
          </p:cNvCxnSpPr>
          <p:nvPr/>
        </p:nvCxnSpPr>
        <p:spPr>
          <a:xfrm flipV="1">
            <a:off x="4602956" y="7331867"/>
            <a:ext cx="4869749" cy="109538"/>
          </a:xfrm>
          <a:prstGeom prst="bentConnector3">
            <a:avLst>
              <a:gd name="adj1" fmla="val 9000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0D369A7B-979D-AA8E-19E4-6FEC5612BBFD}"/>
              </a:ext>
            </a:extLst>
          </p:cNvPr>
          <p:cNvCxnSpPr>
            <a:cxnSpLocks/>
          </p:cNvCxnSpPr>
          <p:nvPr/>
        </p:nvCxnSpPr>
        <p:spPr>
          <a:xfrm flipV="1">
            <a:off x="4602956" y="7584280"/>
            <a:ext cx="4869749" cy="76200"/>
          </a:xfrm>
          <a:prstGeom prst="bentConnector3">
            <a:avLst>
              <a:gd name="adj1" fmla="val 9041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E5743015-B387-B087-2015-1E83E18B3000}"/>
              </a:ext>
            </a:extLst>
          </p:cNvPr>
          <p:cNvCxnSpPr>
            <a:cxnSpLocks/>
          </p:cNvCxnSpPr>
          <p:nvPr/>
        </p:nvCxnSpPr>
        <p:spPr>
          <a:xfrm flipV="1">
            <a:off x="4602956" y="7836693"/>
            <a:ext cx="4869749" cy="42862"/>
          </a:xfrm>
          <a:prstGeom prst="bentConnector3">
            <a:avLst>
              <a:gd name="adj1" fmla="val 9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1425D2C7-9056-B87B-C697-F102566D913B}"/>
              </a:ext>
            </a:extLst>
          </p:cNvPr>
          <p:cNvCxnSpPr>
            <a:cxnSpLocks/>
          </p:cNvCxnSpPr>
          <p:nvPr/>
        </p:nvCxnSpPr>
        <p:spPr>
          <a:xfrm rot="10800000">
            <a:off x="4077439" y="3702844"/>
            <a:ext cx="12700" cy="2195204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C5F4AF23-70D2-0872-599E-D2E38AE9619A}"/>
              </a:ext>
            </a:extLst>
          </p:cNvPr>
          <p:cNvCxnSpPr>
            <a:cxnSpLocks/>
          </p:cNvCxnSpPr>
          <p:nvPr/>
        </p:nvCxnSpPr>
        <p:spPr>
          <a:xfrm rot="10800000">
            <a:off x="4077439" y="5898049"/>
            <a:ext cx="12700" cy="221613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7D1365C8-DD6C-FBF4-DA7B-4CDA12B133F6}"/>
              </a:ext>
            </a:extLst>
          </p:cNvPr>
          <p:cNvCxnSpPr>
            <a:endCxn id="95" idx="1"/>
          </p:cNvCxnSpPr>
          <p:nvPr/>
        </p:nvCxnSpPr>
        <p:spPr>
          <a:xfrm>
            <a:off x="4606893" y="8110916"/>
            <a:ext cx="4908703" cy="23059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>
            <a:extLst>
              <a:ext uri="{FF2B5EF4-FFF2-40B4-BE49-F238E27FC236}">
                <a16:creationId xmlns:a16="http://schemas.microsoft.com/office/drawing/2014/main" id="{DA11B91B-4669-D984-B1CE-60DA46E7A25D}"/>
              </a:ext>
            </a:extLst>
          </p:cNvPr>
          <p:cNvSpPr/>
          <p:nvPr/>
        </p:nvSpPr>
        <p:spPr>
          <a:xfrm>
            <a:off x="5189883" y="1848363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AF47C3C-7B58-2140-EF63-DAAF210755AF}"/>
              </a:ext>
            </a:extLst>
          </p:cNvPr>
          <p:cNvSpPr txBox="1"/>
          <p:nvPr/>
        </p:nvSpPr>
        <p:spPr>
          <a:xfrm>
            <a:off x="5329030" y="155317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A9CA5CBC-54BB-C129-6487-C3E9A838B275}"/>
              </a:ext>
            </a:extLst>
          </p:cNvPr>
          <p:cNvCxnSpPr>
            <a:stCxn id="177" idx="0"/>
            <a:endCxn id="178" idx="1"/>
          </p:cNvCxnSpPr>
          <p:nvPr/>
        </p:nvCxnSpPr>
        <p:spPr>
          <a:xfrm rot="5400000" flipH="1" flipV="1">
            <a:off x="5212049" y="1731383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>
            <a:extLst>
              <a:ext uri="{FF2B5EF4-FFF2-40B4-BE49-F238E27FC236}">
                <a16:creationId xmlns:a16="http://schemas.microsoft.com/office/drawing/2014/main" id="{00208078-9D4B-4988-258F-95062FE5E20A}"/>
              </a:ext>
            </a:extLst>
          </p:cNvPr>
          <p:cNvSpPr/>
          <p:nvPr/>
        </p:nvSpPr>
        <p:spPr>
          <a:xfrm>
            <a:off x="5304183" y="2307484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E73A502-44B4-CBAD-2E59-953646C42A25}"/>
              </a:ext>
            </a:extLst>
          </p:cNvPr>
          <p:cNvSpPr txBox="1"/>
          <p:nvPr/>
        </p:nvSpPr>
        <p:spPr>
          <a:xfrm>
            <a:off x="5443330" y="201229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EAE789D1-DFE1-95DA-4609-DCE183CF571D}"/>
              </a:ext>
            </a:extLst>
          </p:cNvPr>
          <p:cNvCxnSpPr>
            <a:stCxn id="181" idx="0"/>
            <a:endCxn id="182" idx="1"/>
          </p:cNvCxnSpPr>
          <p:nvPr/>
        </p:nvCxnSpPr>
        <p:spPr>
          <a:xfrm rot="5400000" flipH="1" flipV="1">
            <a:off x="5326349" y="2190504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F1C51303-72F9-1840-55F6-E8EDECAB5447}"/>
              </a:ext>
            </a:extLst>
          </p:cNvPr>
          <p:cNvSpPr/>
          <p:nvPr/>
        </p:nvSpPr>
        <p:spPr>
          <a:xfrm>
            <a:off x="5470886" y="2721904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246F957-1640-81A7-8CC5-E83528659B9E}"/>
              </a:ext>
            </a:extLst>
          </p:cNvPr>
          <p:cNvSpPr txBox="1"/>
          <p:nvPr/>
        </p:nvSpPr>
        <p:spPr>
          <a:xfrm>
            <a:off x="5610033" y="2426711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186" name="Connector: Elbow 185">
            <a:extLst>
              <a:ext uri="{FF2B5EF4-FFF2-40B4-BE49-F238E27FC236}">
                <a16:creationId xmlns:a16="http://schemas.microsoft.com/office/drawing/2014/main" id="{C1CDC6C3-96EB-70EC-4983-97CE050E48B4}"/>
              </a:ext>
            </a:extLst>
          </p:cNvPr>
          <p:cNvCxnSpPr>
            <a:stCxn id="184" idx="0"/>
            <a:endCxn id="185" idx="1"/>
          </p:cNvCxnSpPr>
          <p:nvPr/>
        </p:nvCxnSpPr>
        <p:spPr>
          <a:xfrm rot="5400000" flipH="1" flipV="1">
            <a:off x="5493052" y="2604924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4116E663-0C3F-B4B4-F6D1-B6B728283867}"/>
              </a:ext>
            </a:extLst>
          </p:cNvPr>
          <p:cNvSpPr/>
          <p:nvPr/>
        </p:nvSpPr>
        <p:spPr>
          <a:xfrm>
            <a:off x="5585186" y="3181025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F0E9296-54A9-A61F-F31C-031A25507D7C}"/>
              </a:ext>
            </a:extLst>
          </p:cNvPr>
          <p:cNvSpPr txBox="1"/>
          <p:nvPr/>
        </p:nvSpPr>
        <p:spPr>
          <a:xfrm>
            <a:off x="5724333" y="288583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02FEB60F-28FF-D7FC-39ED-C9C178ACCA26}"/>
              </a:ext>
            </a:extLst>
          </p:cNvPr>
          <p:cNvCxnSpPr>
            <a:stCxn id="187" idx="0"/>
            <a:endCxn id="188" idx="1"/>
          </p:cNvCxnSpPr>
          <p:nvPr/>
        </p:nvCxnSpPr>
        <p:spPr>
          <a:xfrm rot="5400000" flipH="1" flipV="1">
            <a:off x="5607352" y="3064045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>
            <a:extLst>
              <a:ext uri="{FF2B5EF4-FFF2-40B4-BE49-F238E27FC236}">
                <a16:creationId xmlns:a16="http://schemas.microsoft.com/office/drawing/2014/main" id="{A8B3D456-6381-09A0-E84E-7F7A0B97D285}"/>
              </a:ext>
            </a:extLst>
          </p:cNvPr>
          <p:cNvSpPr/>
          <p:nvPr/>
        </p:nvSpPr>
        <p:spPr>
          <a:xfrm>
            <a:off x="5189882" y="4039599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DF20B8A-17A6-E159-5440-12B6DF0BA87A}"/>
              </a:ext>
            </a:extLst>
          </p:cNvPr>
          <p:cNvSpPr txBox="1"/>
          <p:nvPr/>
        </p:nvSpPr>
        <p:spPr>
          <a:xfrm>
            <a:off x="5329029" y="374440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848E6780-D745-772F-5D03-DCE6664B355E}"/>
              </a:ext>
            </a:extLst>
          </p:cNvPr>
          <p:cNvCxnSpPr>
            <a:stCxn id="190" idx="0"/>
            <a:endCxn id="191" idx="1"/>
          </p:cNvCxnSpPr>
          <p:nvPr/>
        </p:nvCxnSpPr>
        <p:spPr>
          <a:xfrm rot="5400000" flipH="1" flipV="1">
            <a:off x="5212048" y="3922619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25681824-33C9-5020-1C4D-F7D58DC9B882}"/>
              </a:ext>
            </a:extLst>
          </p:cNvPr>
          <p:cNvSpPr/>
          <p:nvPr/>
        </p:nvSpPr>
        <p:spPr>
          <a:xfrm>
            <a:off x="5304182" y="4498720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14D652E-60F2-62B0-7920-6BBB41655E1B}"/>
              </a:ext>
            </a:extLst>
          </p:cNvPr>
          <p:cNvSpPr txBox="1"/>
          <p:nvPr/>
        </p:nvSpPr>
        <p:spPr>
          <a:xfrm>
            <a:off x="5443329" y="420352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18EBD6FE-A0AD-881B-F76B-E4CB223BC9F3}"/>
              </a:ext>
            </a:extLst>
          </p:cNvPr>
          <p:cNvCxnSpPr>
            <a:stCxn id="193" idx="0"/>
            <a:endCxn id="194" idx="1"/>
          </p:cNvCxnSpPr>
          <p:nvPr/>
        </p:nvCxnSpPr>
        <p:spPr>
          <a:xfrm rot="5400000" flipH="1" flipV="1">
            <a:off x="5326348" y="4381740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AC6BE21C-F166-521D-1F45-B0351F8F2C43}"/>
              </a:ext>
            </a:extLst>
          </p:cNvPr>
          <p:cNvSpPr/>
          <p:nvPr/>
        </p:nvSpPr>
        <p:spPr>
          <a:xfrm>
            <a:off x="5470885" y="4913140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8C67191-7CE8-291D-1074-6D548C7ED2E1}"/>
              </a:ext>
            </a:extLst>
          </p:cNvPr>
          <p:cNvSpPr txBox="1"/>
          <p:nvPr/>
        </p:nvSpPr>
        <p:spPr>
          <a:xfrm>
            <a:off x="5610032" y="461794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6E065D27-D81F-A6C7-47B1-B9B190C71372}"/>
              </a:ext>
            </a:extLst>
          </p:cNvPr>
          <p:cNvCxnSpPr>
            <a:stCxn id="196" idx="0"/>
            <a:endCxn id="197" idx="1"/>
          </p:cNvCxnSpPr>
          <p:nvPr/>
        </p:nvCxnSpPr>
        <p:spPr>
          <a:xfrm rot="5400000" flipH="1" flipV="1">
            <a:off x="5493051" y="4796160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 198">
            <a:extLst>
              <a:ext uri="{FF2B5EF4-FFF2-40B4-BE49-F238E27FC236}">
                <a16:creationId xmlns:a16="http://schemas.microsoft.com/office/drawing/2014/main" id="{BA8024A2-FC63-46FD-C6C5-74B705F7DA4C}"/>
              </a:ext>
            </a:extLst>
          </p:cNvPr>
          <p:cNvSpPr/>
          <p:nvPr/>
        </p:nvSpPr>
        <p:spPr>
          <a:xfrm>
            <a:off x="5585185" y="5372261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8B9E3FD-8C51-A56E-2E79-A115D19927C7}"/>
              </a:ext>
            </a:extLst>
          </p:cNvPr>
          <p:cNvSpPr txBox="1"/>
          <p:nvPr/>
        </p:nvSpPr>
        <p:spPr>
          <a:xfrm>
            <a:off x="5724332" y="507706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BAFA01BB-38D4-BA0F-3435-8C44F624E5D3}"/>
              </a:ext>
            </a:extLst>
          </p:cNvPr>
          <p:cNvCxnSpPr>
            <a:stCxn id="199" idx="0"/>
            <a:endCxn id="200" idx="1"/>
          </p:cNvCxnSpPr>
          <p:nvPr/>
        </p:nvCxnSpPr>
        <p:spPr>
          <a:xfrm rot="5400000" flipH="1" flipV="1">
            <a:off x="5607351" y="5255281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AC291A88-68B7-041F-D2FB-957688EB4940}"/>
              </a:ext>
            </a:extLst>
          </p:cNvPr>
          <p:cNvSpPr/>
          <p:nvPr/>
        </p:nvSpPr>
        <p:spPr>
          <a:xfrm>
            <a:off x="5119481" y="6235485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9D44D29D-8E7D-C1B5-D165-2AA8F101466B}"/>
              </a:ext>
            </a:extLst>
          </p:cNvPr>
          <p:cNvSpPr txBox="1"/>
          <p:nvPr/>
        </p:nvSpPr>
        <p:spPr>
          <a:xfrm>
            <a:off x="5258628" y="594029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204" name="Connector: Elbow 203">
            <a:extLst>
              <a:ext uri="{FF2B5EF4-FFF2-40B4-BE49-F238E27FC236}">
                <a16:creationId xmlns:a16="http://schemas.microsoft.com/office/drawing/2014/main" id="{98B2EED8-AD08-C9FB-784B-F00B633B4A03}"/>
              </a:ext>
            </a:extLst>
          </p:cNvPr>
          <p:cNvCxnSpPr>
            <a:stCxn id="202" idx="0"/>
            <a:endCxn id="203" idx="1"/>
          </p:cNvCxnSpPr>
          <p:nvPr/>
        </p:nvCxnSpPr>
        <p:spPr>
          <a:xfrm rot="5400000" flipH="1" flipV="1">
            <a:off x="5141647" y="6118505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404F3F9B-26BA-C6E0-0E28-58E4EAFA6D32}"/>
              </a:ext>
            </a:extLst>
          </p:cNvPr>
          <p:cNvSpPr/>
          <p:nvPr/>
        </p:nvSpPr>
        <p:spPr>
          <a:xfrm>
            <a:off x="5233781" y="6694606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2326C0E-F1A5-7AFC-DC7B-05313C50D08F}"/>
              </a:ext>
            </a:extLst>
          </p:cNvPr>
          <p:cNvSpPr txBox="1"/>
          <p:nvPr/>
        </p:nvSpPr>
        <p:spPr>
          <a:xfrm>
            <a:off x="5372928" y="639941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F6016C3E-566C-66EA-1129-278A19CC7376}"/>
              </a:ext>
            </a:extLst>
          </p:cNvPr>
          <p:cNvCxnSpPr>
            <a:stCxn id="205" idx="0"/>
            <a:endCxn id="206" idx="1"/>
          </p:cNvCxnSpPr>
          <p:nvPr/>
        </p:nvCxnSpPr>
        <p:spPr>
          <a:xfrm rot="5400000" flipH="1" flipV="1">
            <a:off x="5255947" y="6577626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ED95AED3-10BF-58DA-A6C6-EDA803C173FE}"/>
              </a:ext>
            </a:extLst>
          </p:cNvPr>
          <p:cNvSpPr/>
          <p:nvPr/>
        </p:nvSpPr>
        <p:spPr>
          <a:xfrm>
            <a:off x="5400484" y="7109026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D5527E4-B08E-E10E-58EA-9EF9118CD2B5}"/>
              </a:ext>
            </a:extLst>
          </p:cNvPr>
          <p:cNvSpPr txBox="1"/>
          <p:nvPr/>
        </p:nvSpPr>
        <p:spPr>
          <a:xfrm>
            <a:off x="5539631" y="681383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B7BE4896-DA20-8F33-F3A2-E8AA516B4E12}"/>
              </a:ext>
            </a:extLst>
          </p:cNvPr>
          <p:cNvCxnSpPr>
            <a:stCxn id="208" idx="0"/>
            <a:endCxn id="209" idx="1"/>
          </p:cNvCxnSpPr>
          <p:nvPr/>
        </p:nvCxnSpPr>
        <p:spPr>
          <a:xfrm rot="5400000" flipH="1" flipV="1">
            <a:off x="5422650" y="6992046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7D06BD61-4A57-06D7-3B1F-57FC13D7501A}"/>
              </a:ext>
            </a:extLst>
          </p:cNvPr>
          <p:cNvSpPr/>
          <p:nvPr/>
        </p:nvSpPr>
        <p:spPr>
          <a:xfrm>
            <a:off x="5514784" y="7568147"/>
            <a:ext cx="139147" cy="395883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3054F5B-D3F6-9877-BC51-A34BFA403205}"/>
              </a:ext>
            </a:extLst>
          </p:cNvPr>
          <p:cNvSpPr txBox="1"/>
          <p:nvPr/>
        </p:nvSpPr>
        <p:spPr>
          <a:xfrm>
            <a:off x="5653931" y="727295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965BFFE4-1279-0C4D-E604-A52C92449A63}"/>
              </a:ext>
            </a:extLst>
          </p:cNvPr>
          <p:cNvCxnSpPr>
            <a:stCxn id="211" idx="0"/>
            <a:endCxn id="212" idx="1"/>
          </p:cNvCxnSpPr>
          <p:nvPr/>
        </p:nvCxnSpPr>
        <p:spPr>
          <a:xfrm rot="5400000" flipH="1" flipV="1">
            <a:off x="5536950" y="7451167"/>
            <a:ext cx="164388" cy="6957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Oval 213">
            <a:extLst>
              <a:ext uri="{FF2B5EF4-FFF2-40B4-BE49-F238E27FC236}">
                <a16:creationId xmlns:a16="http://schemas.microsoft.com/office/drawing/2014/main" id="{890AEA7B-F42F-2766-9F08-C7A79B0B709D}"/>
              </a:ext>
            </a:extLst>
          </p:cNvPr>
          <p:cNvSpPr/>
          <p:nvPr/>
        </p:nvSpPr>
        <p:spPr>
          <a:xfrm>
            <a:off x="4744995" y="1838325"/>
            <a:ext cx="229762" cy="614638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B34CF3F6-08C1-0371-34C1-129DC72D6C0D}"/>
              </a:ext>
            </a:extLst>
          </p:cNvPr>
          <p:cNvSpPr/>
          <p:nvPr/>
        </p:nvSpPr>
        <p:spPr>
          <a:xfrm>
            <a:off x="4810125" y="8058150"/>
            <a:ext cx="100013" cy="1027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64BA842-CF2B-F394-931A-A4EAA48D7088}"/>
              </a:ext>
            </a:extLst>
          </p:cNvPr>
          <p:cNvCxnSpPr>
            <a:stCxn id="215" idx="0"/>
            <a:endCxn id="214" idx="4"/>
          </p:cNvCxnSpPr>
          <p:nvPr/>
        </p:nvCxnSpPr>
        <p:spPr>
          <a:xfrm flipH="1" flipV="1">
            <a:off x="4859876" y="7984710"/>
            <a:ext cx="256" cy="73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D06FD50A-F492-1B98-6BAE-535883405B82}"/>
              </a:ext>
            </a:extLst>
          </p:cNvPr>
          <p:cNvSpPr txBox="1"/>
          <p:nvPr/>
        </p:nvSpPr>
        <p:spPr>
          <a:xfrm>
            <a:off x="8863174" y="484694"/>
            <a:ext cx="1827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NorComp Inc.</a:t>
            </a:r>
            <a:br>
              <a:rPr lang="en-US" dirty="0"/>
            </a:br>
            <a:r>
              <a:rPr lang="en-US" dirty="0"/>
              <a:t>171-025-103L001</a:t>
            </a:r>
          </a:p>
          <a:p>
            <a:pPr algn="ctr"/>
            <a:r>
              <a:rPr lang="en-US" dirty="0"/>
              <a:t>25-Pin D-sub</a:t>
            </a:r>
            <a:br>
              <a:rPr lang="en-US" dirty="0"/>
            </a:br>
            <a:r>
              <a:rPr lang="en-US" dirty="0"/>
              <a:t>Panel Mount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C75BC60-1252-A96D-A6FD-806491A7AA66}"/>
              </a:ext>
            </a:extLst>
          </p:cNvPr>
          <p:cNvSpPr txBox="1"/>
          <p:nvPr/>
        </p:nvSpPr>
        <p:spPr>
          <a:xfrm>
            <a:off x="8835922" y="8569523"/>
            <a:ext cx="18549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NorComp Inc. </a:t>
            </a:r>
            <a:br>
              <a:rPr lang="en-US" dirty="0"/>
            </a:br>
            <a:r>
              <a:rPr lang="en-US" dirty="0"/>
              <a:t>977-025-020R121</a:t>
            </a:r>
          </a:p>
          <a:p>
            <a:pPr algn="ctr"/>
            <a:r>
              <a:rPr lang="en-US" dirty="0"/>
              <a:t>25-Pos Back-shell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C3104939-12DD-3D95-7F38-D32CA5EE13C6}"/>
              </a:ext>
            </a:extLst>
          </p:cNvPr>
          <p:cNvCxnSpPr/>
          <p:nvPr/>
        </p:nvCxnSpPr>
        <p:spPr>
          <a:xfrm flipH="1">
            <a:off x="8983362" y="8058150"/>
            <a:ext cx="4849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7AF367CC-52D7-86E7-1116-28DD9753E70F}"/>
              </a:ext>
            </a:extLst>
          </p:cNvPr>
          <p:cNvSpPr txBox="1"/>
          <p:nvPr/>
        </p:nvSpPr>
        <p:spPr>
          <a:xfrm>
            <a:off x="8862645" y="78677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2A553E8-F553-7F8E-F27C-ADA594AB4B35}"/>
              </a:ext>
            </a:extLst>
          </p:cNvPr>
          <p:cNvSpPr txBox="1"/>
          <p:nvPr/>
        </p:nvSpPr>
        <p:spPr>
          <a:xfrm>
            <a:off x="3395588" y="517278"/>
            <a:ext cx="1854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Würth Elektronik</a:t>
            </a:r>
          </a:p>
          <a:p>
            <a:pPr algn="ctr"/>
            <a:r>
              <a:rPr lang="en-US" dirty="0"/>
              <a:t>61800924823</a:t>
            </a:r>
          </a:p>
          <a:p>
            <a:pPr algn="ctr"/>
            <a:r>
              <a:rPr lang="en-US" dirty="0"/>
              <a:t>9-Pin D-sub</a:t>
            </a:r>
          </a:p>
          <a:p>
            <a:pPr algn="ctr"/>
            <a:r>
              <a:rPr lang="en-US" dirty="0"/>
              <a:t>In-Line Connector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14A0AB31-3554-D79A-6FF7-6768337F4C98}"/>
              </a:ext>
            </a:extLst>
          </p:cNvPr>
          <p:cNvSpPr txBox="1"/>
          <p:nvPr/>
        </p:nvSpPr>
        <p:spPr>
          <a:xfrm>
            <a:off x="3498714" y="8514908"/>
            <a:ext cx="1774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Würth Elektronik</a:t>
            </a:r>
          </a:p>
          <a:p>
            <a:pPr algn="ctr"/>
            <a:r>
              <a:rPr lang="en-US" dirty="0"/>
              <a:t>61801525311</a:t>
            </a:r>
          </a:p>
          <a:p>
            <a:pPr algn="ctr"/>
            <a:r>
              <a:rPr lang="en-US" dirty="0"/>
              <a:t>9-Pos Back-Shell</a:t>
            </a: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EF292D8B-3751-5388-5230-BD900C9D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65" y="8052457"/>
            <a:ext cx="1565640" cy="1628724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64705FB4-53A2-34AE-740B-76B9A49C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771" y="8160923"/>
            <a:ext cx="1565640" cy="1628724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C93D24E9-003F-6651-658B-CF805A10D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771" y="468253"/>
            <a:ext cx="1889006" cy="1249354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265F1F27-0D22-117A-4FBA-212028501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997" y="481873"/>
            <a:ext cx="1986090" cy="141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93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46CF01-70AA-0067-F629-36FFDC9B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153" y="3162737"/>
            <a:ext cx="2633079" cy="470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C005F-A983-2046-0A9C-19A38E23E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291" y="3162736"/>
            <a:ext cx="4056376" cy="4692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100607-B5DB-C886-7382-C1E8ECC3CD1B}"/>
              </a:ext>
            </a:extLst>
          </p:cNvPr>
          <p:cNvSpPr txBox="1"/>
          <p:nvPr/>
        </p:nvSpPr>
        <p:spPr>
          <a:xfrm>
            <a:off x="3772321" y="2793404"/>
            <a:ext cx="237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Telemetry Power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EDD08-C256-1436-D7D0-D4D5674DA783}"/>
              </a:ext>
            </a:extLst>
          </p:cNvPr>
          <p:cNvSpPr txBox="1"/>
          <p:nvPr/>
        </p:nvSpPr>
        <p:spPr>
          <a:xfrm>
            <a:off x="10922695" y="2793404"/>
            <a:ext cx="169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SiPM Bias 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A0CC5-2D11-1B63-2CB7-13F1CF752E05}"/>
              </a:ext>
            </a:extLst>
          </p:cNvPr>
          <p:cNvSpPr txBox="1"/>
          <p:nvPr/>
        </p:nvSpPr>
        <p:spPr>
          <a:xfrm>
            <a:off x="6277232" y="5029200"/>
            <a:ext cx="3455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Telemetry Power is connected </a:t>
            </a:r>
            <a:br>
              <a:rPr lang="en-US" dirty="0"/>
            </a:br>
            <a:r>
              <a:rPr lang="en-US" dirty="0"/>
              <a:t>to J1 and J2 of the SiPM Bias Board</a:t>
            </a:r>
          </a:p>
        </p:txBody>
      </p:sp>
    </p:spTree>
    <p:extLst>
      <p:ext uri="{BB962C8B-B14F-4D97-AF65-F5344CB8AC3E}">
        <p14:creationId xmlns:p14="http://schemas.microsoft.com/office/powerpoint/2010/main" val="4085010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144D7536-4B5C-07DB-E61A-10BBE369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534419">
            <a:off x="2120678" y="3216932"/>
            <a:ext cx="1227936" cy="114370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C60158-62CB-0FBC-AAEE-7B28BCC3F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029924"/>
              </p:ext>
            </p:extLst>
          </p:nvPr>
        </p:nvGraphicFramePr>
        <p:xfrm>
          <a:off x="3255019" y="3027165"/>
          <a:ext cx="609600" cy="178689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836199768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55806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850616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454623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74228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32293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30792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2010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65A8BC-C6E3-A1A0-3CE0-1F21333EF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87018"/>
              </p:ext>
            </p:extLst>
          </p:nvPr>
        </p:nvGraphicFramePr>
        <p:xfrm>
          <a:off x="6052409" y="2572823"/>
          <a:ext cx="609600" cy="76581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534121868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01841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28063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184697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74BBF78-4557-CFD2-E490-5220AF355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439710"/>
              </p:ext>
            </p:extLst>
          </p:nvPr>
        </p:nvGraphicFramePr>
        <p:xfrm>
          <a:off x="6052409" y="4232078"/>
          <a:ext cx="609600" cy="102108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434952938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14328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3814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01936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032569"/>
                  </a:ext>
                </a:extLst>
              </a:tr>
            </a:tbl>
          </a:graphicData>
        </a:graphic>
      </p:graphicFrame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49067-34EF-9178-D9FA-C97A33852E49}"/>
              </a:ext>
            </a:extLst>
          </p:cNvPr>
          <p:cNvCxnSpPr>
            <a:cxnSpLocks/>
          </p:cNvCxnSpPr>
          <p:nvPr/>
        </p:nvCxnSpPr>
        <p:spPr>
          <a:xfrm flipV="1">
            <a:off x="3864619" y="2700995"/>
            <a:ext cx="2187790" cy="453269"/>
          </a:xfrm>
          <a:prstGeom prst="bentConnector3">
            <a:avLst>
              <a:gd name="adj1" fmla="val 7503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E7165E7-42FC-4103-10C8-2D1500712166}"/>
              </a:ext>
            </a:extLst>
          </p:cNvPr>
          <p:cNvCxnSpPr>
            <a:cxnSpLocks/>
          </p:cNvCxnSpPr>
          <p:nvPr/>
        </p:nvCxnSpPr>
        <p:spPr>
          <a:xfrm flipV="1">
            <a:off x="3864619" y="2956801"/>
            <a:ext cx="2187790" cy="453269"/>
          </a:xfrm>
          <a:prstGeom prst="bentConnector3">
            <a:avLst>
              <a:gd name="adj1" fmla="val 7895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C102683-CA2D-D3BF-7CE2-1D5B9D4BE8A8}"/>
              </a:ext>
            </a:extLst>
          </p:cNvPr>
          <p:cNvCxnSpPr>
            <a:cxnSpLocks/>
          </p:cNvCxnSpPr>
          <p:nvPr/>
        </p:nvCxnSpPr>
        <p:spPr>
          <a:xfrm flipV="1">
            <a:off x="3864619" y="3211535"/>
            <a:ext cx="2187790" cy="453269"/>
          </a:xfrm>
          <a:prstGeom prst="bentConnector3">
            <a:avLst>
              <a:gd name="adj1" fmla="val 8265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CBCE085-9891-0617-E5DB-A5C7422442A6}"/>
              </a:ext>
            </a:extLst>
          </p:cNvPr>
          <p:cNvSpPr/>
          <p:nvPr/>
        </p:nvSpPr>
        <p:spPr>
          <a:xfrm>
            <a:off x="4054475" y="3083899"/>
            <a:ext cx="90488" cy="640376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D7FB3E-2872-BBD3-0CF8-03E44D3C812E}"/>
              </a:ext>
            </a:extLst>
          </p:cNvPr>
          <p:cNvSpPr txBox="1"/>
          <p:nvPr/>
        </p:nvSpPr>
        <p:spPr>
          <a:xfrm>
            <a:off x="4196089" y="285331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TP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3A85B91-36F3-E320-973F-B27818BDB345}"/>
              </a:ext>
            </a:extLst>
          </p:cNvPr>
          <p:cNvCxnSpPr>
            <a:stCxn id="31" idx="0"/>
            <a:endCxn id="32" idx="1"/>
          </p:cNvCxnSpPr>
          <p:nvPr/>
        </p:nvCxnSpPr>
        <p:spPr>
          <a:xfrm rot="5400000" flipH="1" flipV="1">
            <a:off x="4098016" y="2985826"/>
            <a:ext cx="99776" cy="9637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75FC4C8-BA83-83F3-7A1F-C29DB758ADE8}"/>
              </a:ext>
            </a:extLst>
          </p:cNvPr>
          <p:cNvSpPr txBox="1"/>
          <p:nvPr/>
        </p:nvSpPr>
        <p:spPr>
          <a:xfrm>
            <a:off x="4538138" y="2927629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+5V RTN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00B65D-5FB8-31E6-254F-7C34DC86140E}"/>
              </a:ext>
            </a:extLst>
          </p:cNvPr>
          <p:cNvSpPr txBox="1"/>
          <p:nvPr/>
        </p:nvSpPr>
        <p:spPr>
          <a:xfrm>
            <a:off x="4542439" y="3466266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+5V RTN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1D935C-8321-2514-A119-342A937E4052}"/>
              </a:ext>
            </a:extLst>
          </p:cNvPr>
          <p:cNvSpPr txBox="1"/>
          <p:nvPr/>
        </p:nvSpPr>
        <p:spPr>
          <a:xfrm>
            <a:off x="4625020" y="3199333"/>
            <a:ext cx="386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+5V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2BA4BA6-B1B1-3B35-7B70-65E49A78EEAE}"/>
              </a:ext>
            </a:extLst>
          </p:cNvPr>
          <p:cNvCxnSpPr>
            <a:cxnSpLocks/>
          </p:cNvCxnSpPr>
          <p:nvPr/>
        </p:nvCxnSpPr>
        <p:spPr>
          <a:xfrm>
            <a:off x="3864619" y="3920610"/>
            <a:ext cx="2187790" cy="438566"/>
          </a:xfrm>
          <a:prstGeom prst="bentConnector3">
            <a:avLst>
              <a:gd name="adj1" fmla="val 8221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95C8D45-7FEC-C681-F47B-DCB34A0F6727}"/>
              </a:ext>
            </a:extLst>
          </p:cNvPr>
          <p:cNvCxnSpPr>
            <a:cxnSpLocks/>
          </p:cNvCxnSpPr>
          <p:nvPr/>
        </p:nvCxnSpPr>
        <p:spPr>
          <a:xfrm>
            <a:off x="3864619" y="4174807"/>
            <a:ext cx="2187790" cy="438566"/>
          </a:xfrm>
          <a:prstGeom prst="bentConnector3">
            <a:avLst>
              <a:gd name="adj1" fmla="val 7808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06090C9-D88A-B033-C0FB-52391665E21C}"/>
              </a:ext>
            </a:extLst>
          </p:cNvPr>
          <p:cNvCxnSpPr>
            <a:cxnSpLocks/>
          </p:cNvCxnSpPr>
          <p:nvPr/>
        </p:nvCxnSpPr>
        <p:spPr>
          <a:xfrm>
            <a:off x="3864619" y="4430613"/>
            <a:ext cx="2187790" cy="438566"/>
          </a:xfrm>
          <a:prstGeom prst="bentConnector3">
            <a:avLst>
              <a:gd name="adj1" fmla="val 7351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8B2D72A-D31B-18E7-B8C6-0D1421127411}"/>
              </a:ext>
            </a:extLst>
          </p:cNvPr>
          <p:cNvCxnSpPr>
            <a:cxnSpLocks/>
          </p:cNvCxnSpPr>
          <p:nvPr/>
        </p:nvCxnSpPr>
        <p:spPr>
          <a:xfrm>
            <a:off x="3864619" y="4694872"/>
            <a:ext cx="2187790" cy="438565"/>
          </a:xfrm>
          <a:prstGeom prst="bentConnector3">
            <a:avLst>
              <a:gd name="adj1" fmla="val 6850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6056FC5-5E23-4FC9-BFBC-DD3E2C3191EF}"/>
              </a:ext>
            </a:extLst>
          </p:cNvPr>
          <p:cNvSpPr txBox="1"/>
          <p:nvPr/>
        </p:nvSpPr>
        <p:spPr>
          <a:xfrm>
            <a:off x="4538138" y="3966684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+12V RTN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71B35F-5777-1DC2-1731-6C48245BE5B5}"/>
              </a:ext>
            </a:extLst>
          </p:cNvPr>
          <p:cNvSpPr txBox="1"/>
          <p:nvPr/>
        </p:nvSpPr>
        <p:spPr>
          <a:xfrm>
            <a:off x="4538138" y="4490261"/>
            <a:ext cx="696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+12V RTN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0238A2-6A5B-F7EE-CA6E-31971031F652}"/>
              </a:ext>
            </a:extLst>
          </p:cNvPr>
          <p:cNvSpPr txBox="1"/>
          <p:nvPr/>
        </p:nvSpPr>
        <p:spPr>
          <a:xfrm>
            <a:off x="4659966" y="4232077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+12V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514D9A-B050-B882-B0ED-24EAA18AB276}"/>
              </a:ext>
            </a:extLst>
          </p:cNvPr>
          <p:cNvSpPr txBox="1"/>
          <p:nvPr/>
        </p:nvSpPr>
        <p:spPr>
          <a:xfrm>
            <a:off x="4656625" y="3736453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+12V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063931-CC0E-3777-FEEB-6A4123A10330}"/>
              </a:ext>
            </a:extLst>
          </p:cNvPr>
          <p:cNvSpPr/>
          <p:nvPr/>
        </p:nvSpPr>
        <p:spPr>
          <a:xfrm>
            <a:off x="4136245" y="3851373"/>
            <a:ext cx="90488" cy="96268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595EA3-B889-A2B4-4CB0-B994F3ED8AD3}"/>
              </a:ext>
            </a:extLst>
          </p:cNvPr>
          <p:cNvSpPr txBox="1"/>
          <p:nvPr/>
        </p:nvSpPr>
        <p:spPr>
          <a:xfrm>
            <a:off x="4277859" y="362079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TP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AAA0645-5298-056F-04A6-7873B8695D4C}"/>
              </a:ext>
            </a:extLst>
          </p:cNvPr>
          <p:cNvCxnSpPr>
            <a:cxnSpLocks/>
            <a:stCxn id="54" idx="0"/>
            <a:endCxn id="55" idx="1"/>
          </p:cNvCxnSpPr>
          <p:nvPr/>
        </p:nvCxnSpPr>
        <p:spPr>
          <a:xfrm rot="5400000" flipH="1" flipV="1">
            <a:off x="4179786" y="3753300"/>
            <a:ext cx="99776" cy="9637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CF66874-EB88-0F42-D504-71B79CEA00A4}"/>
              </a:ext>
            </a:extLst>
          </p:cNvPr>
          <p:cNvSpPr txBox="1"/>
          <p:nvPr/>
        </p:nvSpPr>
        <p:spPr>
          <a:xfrm>
            <a:off x="2985784" y="2377113"/>
            <a:ext cx="114807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Phoenix Contact </a:t>
            </a:r>
            <a:br>
              <a:rPr lang="en-US" sz="1100" dirty="0"/>
            </a:br>
            <a:r>
              <a:rPr lang="en-US" sz="1100" dirty="0"/>
              <a:t>1803471</a:t>
            </a:r>
            <a:br>
              <a:rPr lang="en-US" sz="1100" dirty="0"/>
            </a:br>
            <a:r>
              <a:rPr lang="en-US" sz="1100" dirty="0"/>
              <a:t>(J2 – J7)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12772C-8B03-4769-9C1E-006B8847632A}"/>
              </a:ext>
            </a:extLst>
          </p:cNvPr>
          <p:cNvSpPr txBox="1"/>
          <p:nvPr/>
        </p:nvSpPr>
        <p:spPr>
          <a:xfrm>
            <a:off x="5776760" y="1989909"/>
            <a:ext cx="11608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Würth Elektronik</a:t>
            </a:r>
            <a:br>
              <a:rPr lang="en-US" sz="1100" dirty="0"/>
            </a:br>
            <a:r>
              <a:rPr lang="en-US" sz="1100" dirty="0"/>
              <a:t>691322310003</a:t>
            </a:r>
          </a:p>
          <a:p>
            <a:pPr algn="ctr"/>
            <a:r>
              <a:rPr lang="en-US" sz="1100" dirty="0"/>
              <a:t>(J1)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5F1F291-90FA-647E-8133-0156E8DEA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237" y="2439298"/>
            <a:ext cx="913013" cy="89933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20950C6-BD28-7664-1227-C616524AC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178256" flipH="1">
            <a:off x="6934060" y="4284135"/>
            <a:ext cx="1092392" cy="101956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4A9F962-1DEF-F3DA-7CF3-74E488EC9BD2}"/>
              </a:ext>
            </a:extLst>
          </p:cNvPr>
          <p:cNvSpPr txBox="1"/>
          <p:nvPr/>
        </p:nvSpPr>
        <p:spPr>
          <a:xfrm>
            <a:off x="5776760" y="5324595"/>
            <a:ext cx="11608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Würth Elektronik</a:t>
            </a:r>
            <a:br>
              <a:rPr lang="en-US" sz="1100" dirty="0"/>
            </a:br>
            <a:r>
              <a:rPr lang="en-US" sz="1100" dirty="0"/>
              <a:t>691322310004</a:t>
            </a:r>
            <a:br>
              <a:rPr lang="en-US" sz="1100" dirty="0"/>
            </a:br>
            <a:r>
              <a:rPr lang="en-US" sz="1100" dirty="0"/>
              <a:t>(J2)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05D2CB-B309-4BD3-242C-E9BE68C1452F}"/>
              </a:ext>
            </a:extLst>
          </p:cNvPr>
          <p:cNvSpPr txBox="1"/>
          <p:nvPr/>
        </p:nvSpPr>
        <p:spPr>
          <a:xfrm>
            <a:off x="1048209" y="3289575"/>
            <a:ext cx="11210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Telemetry</a:t>
            </a:r>
            <a:br>
              <a:rPr lang="en-US" dirty="0"/>
            </a:br>
            <a:r>
              <a:rPr lang="en-US" dirty="0"/>
              <a:t>Power </a:t>
            </a:r>
          </a:p>
          <a:p>
            <a:pPr algn="ctr"/>
            <a:r>
              <a:rPr lang="en-US" dirty="0"/>
              <a:t>Board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FCA098-3C4B-C656-6063-95A739EC32F7}"/>
              </a:ext>
            </a:extLst>
          </p:cNvPr>
          <p:cNvSpPr txBox="1"/>
          <p:nvPr/>
        </p:nvSpPr>
        <p:spPr>
          <a:xfrm>
            <a:off x="7817741" y="3404087"/>
            <a:ext cx="1090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SiPM Bias</a:t>
            </a:r>
            <a:br>
              <a:rPr lang="en-US" dirty="0"/>
            </a:br>
            <a:r>
              <a:rPr lang="en-US" dirty="0"/>
              <a:t>Board</a:t>
            </a:r>
          </a:p>
        </p:txBody>
      </p:sp>
    </p:spTree>
    <p:extLst>
      <p:ext uri="{BB962C8B-B14F-4D97-AF65-F5344CB8AC3E}">
        <p14:creationId xmlns:p14="http://schemas.microsoft.com/office/powerpoint/2010/main" val="828256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63A930-D6EB-B97C-2FB5-B1CC25314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91391"/>
              </p:ext>
            </p:extLst>
          </p:nvPr>
        </p:nvGraphicFramePr>
        <p:xfrm>
          <a:off x="2623752" y="2631981"/>
          <a:ext cx="609600" cy="229743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470741708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002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14056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05661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53134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20338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69912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15008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02785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Chassis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23757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DFC70E-BE33-9C8C-5A72-C497B931B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716388"/>
              </p:ext>
            </p:extLst>
          </p:nvPr>
        </p:nvGraphicFramePr>
        <p:xfrm>
          <a:off x="5754130" y="2631981"/>
          <a:ext cx="609600" cy="229743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470741708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002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14056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05661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53134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020338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69912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015008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02785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Chassis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237570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8CB46E-4669-B525-130D-B22E3028F7B0}"/>
              </a:ext>
            </a:extLst>
          </p:cNvPr>
          <p:cNvCxnSpPr>
            <a:cxnSpLocks/>
          </p:cNvCxnSpPr>
          <p:nvPr/>
        </p:nvCxnSpPr>
        <p:spPr>
          <a:xfrm>
            <a:off x="3233352" y="2757441"/>
            <a:ext cx="25207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009123-95C0-42B3-2E26-D88C7C181F97}"/>
              </a:ext>
            </a:extLst>
          </p:cNvPr>
          <p:cNvCxnSpPr>
            <a:cxnSpLocks/>
          </p:cNvCxnSpPr>
          <p:nvPr/>
        </p:nvCxnSpPr>
        <p:spPr>
          <a:xfrm>
            <a:off x="3233352" y="3008360"/>
            <a:ext cx="25207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6E14F5-6B5A-C17A-06F6-DCED35BC414E}"/>
              </a:ext>
            </a:extLst>
          </p:cNvPr>
          <p:cNvCxnSpPr>
            <a:cxnSpLocks/>
          </p:cNvCxnSpPr>
          <p:nvPr/>
        </p:nvCxnSpPr>
        <p:spPr>
          <a:xfrm>
            <a:off x="3233352" y="3259279"/>
            <a:ext cx="25207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F2989F-1B30-367F-68B7-2EBAAD189A47}"/>
              </a:ext>
            </a:extLst>
          </p:cNvPr>
          <p:cNvCxnSpPr>
            <a:cxnSpLocks/>
          </p:cNvCxnSpPr>
          <p:nvPr/>
        </p:nvCxnSpPr>
        <p:spPr>
          <a:xfrm>
            <a:off x="3233352" y="3529777"/>
            <a:ext cx="25207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B9136D-71EB-0342-75A0-35446DB5A94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233352" y="3780696"/>
            <a:ext cx="25207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5B52B1-995F-E000-302F-9BBD209B4833}"/>
              </a:ext>
            </a:extLst>
          </p:cNvPr>
          <p:cNvCxnSpPr>
            <a:cxnSpLocks/>
          </p:cNvCxnSpPr>
          <p:nvPr/>
        </p:nvCxnSpPr>
        <p:spPr>
          <a:xfrm>
            <a:off x="3233352" y="4031615"/>
            <a:ext cx="25207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4D14BC-2967-3DAD-6C4E-F354634ADA85}"/>
              </a:ext>
            </a:extLst>
          </p:cNvPr>
          <p:cNvCxnSpPr>
            <a:cxnSpLocks/>
          </p:cNvCxnSpPr>
          <p:nvPr/>
        </p:nvCxnSpPr>
        <p:spPr>
          <a:xfrm>
            <a:off x="3233352" y="4299750"/>
            <a:ext cx="25207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309512E-3BC5-3E47-57C0-5219AEC49334}"/>
              </a:ext>
            </a:extLst>
          </p:cNvPr>
          <p:cNvCxnSpPr>
            <a:cxnSpLocks/>
          </p:cNvCxnSpPr>
          <p:nvPr/>
        </p:nvCxnSpPr>
        <p:spPr>
          <a:xfrm>
            <a:off x="3233352" y="4550669"/>
            <a:ext cx="25207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5D3520C-A486-C93E-3B55-6999DFA578D5}"/>
              </a:ext>
            </a:extLst>
          </p:cNvPr>
          <p:cNvCxnSpPr>
            <a:cxnSpLocks/>
          </p:cNvCxnSpPr>
          <p:nvPr/>
        </p:nvCxnSpPr>
        <p:spPr>
          <a:xfrm>
            <a:off x="3233352" y="4801588"/>
            <a:ext cx="25207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6A9951-C8C4-2595-2115-222256024B3C}"/>
              </a:ext>
            </a:extLst>
          </p:cNvPr>
          <p:cNvSpPr/>
          <p:nvPr/>
        </p:nvSpPr>
        <p:spPr>
          <a:xfrm>
            <a:off x="3579357" y="2642763"/>
            <a:ext cx="95250" cy="437514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1DF1C7-6312-DC4F-AE79-BE9ACA1AC776}"/>
              </a:ext>
            </a:extLst>
          </p:cNvPr>
          <p:cNvSpPr txBox="1"/>
          <p:nvPr/>
        </p:nvSpPr>
        <p:spPr>
          <a:xfrm>
            <a:off x="3674607" y="235974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EA6D724-15A4-2EFC-2A4B-A07558B58B56}"/>
              </a:ext>
            </a:extLst>
          </p:cNvPr>
          <p:cNvCxnSpPr>
            <a:endCxn id="44" idx="1"/>
          </p:cNvCxnSpPr>
          <p:nvPr/>
        </p:nvCxnSpPr>
        <p:spPr>
          <a:xfrm rot="5400000" flipH="1" flipV="1">
            <a:off x="3575867" y="2541661"/>
            <a:ext cx="149855" cy="4762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44B42178-E971-816C-5630-76979C058C3C}"/>
              </a:ext>
            </a:extLst>
          </p:cNvPr>
          <p:cNvSpPr/>
          <p:nvPr/>
        </p:nvSpPr>
        <p:spPr>
          <a:xfrm>
            <a:off x="3721292" y="3232493"/>
            <a:ext cx="95250" cy="38508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0863D2-CF4A-0F6C-7BFF-4BC9AD109F90}"/>
              </a:ext>
            </a:extLst>
          </p:cNvPr>
          <p:cNvSpPr txBox="1"/>
          <p:nvPr/>
        </p:nvSpPr>
        <p:spPr>
          <a:xfrm>
            <a:off x="3816542" y="294947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863D231F-1C8B-AED2-DE8E-DBEE7A21E6D8}"/>
              </a:ext>
            </a:extLst>
          </p:cNvPr>
          <p:cNvCxnSpPr>
            <a:endCxn id="48" idx="1"/>
          </p:cNvCxnSpPr>
          <p:nvPr/>
        </p:nvCxnSpPr>
        <p:spPr>
          <a:xfrm rot="5400000" flipH="1" flipV="1">
            <a:off x="3717802" y="3131391"/>
            <a:ext cx="149855" cy="4762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C9611181-8E3C-25B6-D50D-3DE2FA5FFEEE}"/>
              </a:ext>
            </a:extLst>
          </p:cNvPr>
          <p:cNvSpPr/>
          <p:nvPr/>
        </p:nvSpPr>
        <p:spPr>
          <a:xfrm>
            <a:off x="3863227" y="3716848"/>
            <a:ext cx="95250" cy="38508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BF7262-DFC3-1B3A-DCFE-A0FA34C83D32}"/>
              </a:ext>
            </a:extLst>
          </p:cNvPr>
          <p:cNvSpPr txBox="1"/>
          <p:nvPr/>
        </p:nvSpPr>
        <p:spPr>
          <a:xfrm>
            <a:off x="3958477" y="3433825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9096776F-85BD-3D4E-4BDF-68E2C9E0E55C}"/>
              </a:ext>
            </a:extLst>
          </p:cNvPr>
          <p:cNvCxnSpPr>
            <a:endCxn id="51" idx="1"/>
          </p:cNvCxnSpPr>
          <p:nvPr/>
        </p:nvCxnSpPr>
        <p:spPr>
          <a:xfrm rot="5400000" flipH="1" flipV="1">
            <a:off x="3859737" y="3615746"/>
            <a:ext cx="149855" cy="4762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871F797-C559-A8D2-B088-BE1874B73606}"/>
              </a:ext>
            </a:extLst>
          </p:cNvPr>
          <p:cNvSpPr/>
          <p:nvPr/>
        </p:nvSpPr>
        <p:spPr>
          <a:xfrm>
            <a:off x="3992107" y="4249730"/>
            <a:ext cx="95250" cy="38508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CFB743-D12D-4D3F-31E2-1EF582A888A7}"/>
              </a:ext>
            </a:extLst>
          </p:cNvPr>
          <p:cNvSpPr txBox="1"/>
          <p:nvPr/>
        </p:nvSpPr>
        <p:spPr>
          <a:xfrm>
            <a:off x="4087357" y="396670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36A961D9-2B7A-DE06-D57C-B0D23E67378C}"/>
              </a:ext>
            </a:extLst>
          </p:cNvPr>
          <p:cNvCxnSpPr>
            <a:endCxn id="54" idx="1"/>
          </p:cNvCxnSpPr>
          <p:nvPr/>
        </p:nvCxnSpPr>
        <p:spPr>
          <a:xfrm rot="5400000" flipH="1" flipV="1">
            <a:off x="3988617" y="4148628"/>
            <a:ext cx="149855" cy="4762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812B72B-E3ED-0A58-F815-D59C6503BE35}"/>
              </a:ext>
            </a:extLst>
          </p:cNvPr>
          <p:cNvSpPr txBox="1"/>
          <p:nvPr/>
        </p:nvSpPr>
        <p:spPr>
          <a:xfrm>
            <a:off x="4343947" y="3580998"/>
            <a:ext cx="1011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Secondary RTN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AF702C-E931-427D-FC4F-A6FC49FA34B7}"/>
              </a:ext>
            </a:extLst>
          </p:cNvPr>
          <p:cNvSpPr txBox="1"/>
          <p:nvPr/>
        </p:nvSpPr>
        <p:spPr>
          <a:xfrm>
            <a:off x="4592616" y="2805641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+12V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2C56D0A-5D4C-9EC9-0732-D3A04511B55B}"/>
              </a:ext>
            </a:extLst>
          </p:cNvPr>
          <p:cNvSpPr/>
          <p:nvPr/>
        </p:nvSpPr>
        <p:spPr>
          <a:xfrm>
            <a:off x="3321050" y="2640401"/>
            <a:ext cx="156707" cy="199441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A598108-F0C5-BAA8-6D07-A154B76278AB}"/>
              </a:ext>
            </a:extLst>
          </p:cNvPr>
          <p:cNvSpPr/>
          <p:nvPr/>
        </p:nvSpPr>
        <p:spPr>
          <a:xfrm>
            <a:off x="3349397" y="4751856"/>
            <a:ext cx="100013" cy="1102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A7B501B-8FD0-FC12-9214-0FE954FD8C9B}"/>
              </a:ext>
            </a:extLst>
          </p:cNvPr>
          <p:cNvCxnSpPr>
            <a:stCxn id="65" idx="0"/>
            <a:endCxn id="64" idx="4"/>
          </p:cNvCxnSpPr>
          <p:nvPr/>
        </p:nvCxnSpPr>
        <p:spPr>
          <a:xfrm flipV="1">
            <a:off x="3399404" y="4634816"/>
            <a:ext cx="0" cy="117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F4F46B-736C-16BE-B4FB-3F49A044DB14}"/>
              </a:ext>
            </a:extLst>
          </p:cNvPr>
          <p:cNvSpPr txBox="1"/>
          <p:nvPr/>
        </p:nvSpPr>
        <p:spPr>
          <a:xfrm>
            <a:off x="1260808" y="3476772"/>
            <a:ext cx="111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Side of the Box</a:t>
            </a:r>
          </a:p>
          <a:p>
            <a:pPr algn="ctr"/>
            <a:r>
              <a:rPr lang="en-US" sz="1200" dirty="0"/>
              <a:t>(P2, P4)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176C06-4DDC-0462-A38C-3DF5D89C577B}"/>
              </a:ext>
            </a:extLst>
          </p:cNvPr>
          <p:cNvSpPr txBox="1"/>
          <p:nvPr/>
        </p:nvSpPr>
        <p:spPr>
          <a:xfrm>
            <a:off x="6435354" y="3372269"/>
            <a:ext cx="1967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J1 on SiPM Pre-Amp</a:t>
            </a:r>
            <a:br>
              <a:rPr lang="en-US" sz="1200" dirty="0"/>
            </a:br>
            <a:r>
              <a:rPr lang="en-US" sz="1200" dirty="0"/>
              <a:t>-or-</a:t>
            </a:r>
            <a:br>
              <a:rPr lang="en-US" sz="1200" dirty="0"/>
            </a:br>
            <a:r>
              <a:rPr lang="en-US" sz="1200" dirty="0"/>
              <a:t>J1 on Charge Pre-Amp 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F91BD-542F-1A0D-7F51-259ED04D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227" y="1748234"/>
            <a:ext cx="807500" cy="602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B1016F-18F2-9A86-2A03-033E638F0E24}"/>
              </a:ext>
            </a:extLst>
          </p:cNvPr>
          <p:cNvSpPr txBox="1"/>
          <p:nvPr/>
        </p:nvSpPr>
        <p:spPr>
          <a:xfrm>
            <a:off x="5365996" y="1421021"/>
            <a:ext cx="1340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Wurth Elektronik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PN:  61800924823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9AE704-508A-A148-087B-C26BA3B0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287" y="5232822"/>
            <a:ext cx="767380" cy="748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A4300-82E7-D76D-934C-485B3B90FB74}"/>
              </a:ext>
            </a:extLst>
          </p:cNvPr>
          <p:cNvSpPr txBox="1"/>
          <p:nvPr/>
        </p:nvSpPr>
        <p:spPr>
          <a:xfrm>
            <a:off x="5388714" y="4969058"/>
            <a:ext cx="13404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HARTING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PN:  09670150443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73B9F-A3B2-FA78-5DCA-D8277705B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207" y="1714091"/>
            <a:ext cx="886190" cy="6537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DC0383-54F8-5835-D036-6EFB69C5075E}"/>
              </a:ext>
            </a:extLst>
          </p:cNvPr>
          <p:cNvSpPr txBox="1"/>
          <p:nvPr/>
        </p:nvSpPr>
        <p:spPr>
          <a:xfrm>
            <a:off x="2256919" y="1404038"/>
            <a:ext cx="1340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Wurth Elektronik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PN:  61800924923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B44352-25B2-1E8C-C729-5F480734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92" y="5229209"/>
            <a:ext cx="767380" cy="7483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ED4152-3CD1-200D-F22C-193C8B147FB6}"/>
              </a:ext>
            </a:extLst>
          </p:cNvPr>
          <p:cNvSpPr txBox="1"/>
          <p:nvPr/>
        </p:nvSpPr>
        <p:spPr>
          <a:xfrm>
            <a:off x="2256919" y="4965445"/>
            <a:ext cx="13404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HARTING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PN:  09670150443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92102A-93B3-6BD0-E9AA-0625A2DE924E}"/>
              </a:ext>
            </a:extLst>
          </p:cNvPr>
          <p:cNvSpPr txBox="1"/>
          <p:nvPr/>
        </p:nvSpPr>
        <p:spPr>
          <a:xfrm>
            <a:off x="4329565" y="3055898"/>
            <a:ext cx="1011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Secondary RTN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F48C8-7BB8-D076-39D0-AC59FE70EAFC}"/>
              </a:ext>
            </a:extLst>
          </p:cNvPr>
          <p:cNvSpPr txBox="1"/>
          <p:nvPr/>
        </p:nvSpPr>
        <p:spPr>
          <a:xfrm>
            <a:off x="4348497" y="4106194"/>
            <a:ext cx="1011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Secondary RTN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FDABD-4C2D-CCF1-003C-8FDE6D2BA05F}"/>
              </a:ext>
            </a:extLst>
          </p:cNvPr>
          <p:cNvSpPr txBox="1"/>
          <p:nvPr/>
        </p:nvSpPr>
        <p:spPr>
          <a:xfrm>
            <a:off x="4325022" y="2534670"/>
            <a:ext cx="10118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Secondary RTN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D650D0-C24A-E76D-55D4-85C817C16164}"/>
              </a:ext>
            </a:extLst>
          </p:cNvPr>
          <p:cNvSpPr txBox="1"/>
          <p:nvPr/>
        </p:nvSpPr>
        <p:spPr>
          <a:xfrm>
            <a:off x="4592616" y="3339550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+12V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A91004-E933-7E9C-55C1-5CC8224AB2A8}"/>
              </a:ext>
            </a:extLst>
          </p:cNvPr>
          <p:cNvSpPr txBox="1"/>
          <p:nvPr/>
        </p:nvSpPr>
        <p:spPr>
          <a:xfrm>
            <a:off x="4589531" y="3830429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+12V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2D1076-7FCF-0152-0762-FCC0D2932383}"/>
              </a:ext>
            </a:extLst>
          </p:cNvPr>
          <p:cNvSpPr txBox="1"/>
          <p:nvPr/>
        </p:nvSpPr>
        <p:spPr>
          <a:xfrm>
            <a:off x="4574395" y="4369432"/>
            <a:ext cx="4523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+12V</a:t>
            </a:r>
          </a:p>
        </p:txBody>
      </p:sp>
    </p:spTree>
    <p:extLst>
      <p:ext uri="{BB962C8B-B14F-4D97-AF65-F5344CB8AC3E}">
        <p14:creationId xmlns:p14="http://schemas.microsoft.com/office/powerpoint/2010/main" val="3330727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E95FF2-F249-1BF9-AB5B-544C9740F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424662"/>
              </p:ext>
            </p:extLst>
          </p:nvPr>
        </p:nvGraphicFramePr>
        <p:xfrm>
          <a:off x="3357824" y="2987040"/>
          <a:ext cx="609600" cy="40843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067437036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398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84336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84035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0990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62110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366416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04739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9529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27691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80355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23360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50300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8346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428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429176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Chassis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55267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51AC8B-4AED-9AD6-0F10-75D66F80E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805537"/>
              </p:ext>
            </p:extLst>
          </p:nvPr>
        </p:nvGraphicFramePr>
        <p:xfrm>
          <a:off x="7087437" y="2987040"/>
          <a:ext cx="609600" cy="408432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067437036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761398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84336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84035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0990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62110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366416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04739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9529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27691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80355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23360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50300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58346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428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429176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Chassis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55267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233268-F599-A162-3489-7AF1D1043DFA}"/>
              </a:ext>
            </a:extLst>
          </p:cNvPr>
          <p:cNvSpPr txBox="1"/>
          <p:nvPr/>
        </p:nvSpPr>
        <p:spPr>
          <a:xfrm>
            <a:off x="7837709" y="4531807"/>
            <a:ext cx="2593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Cold TPC Charge Pre-Amp</a:t>
            </a:r>
            <a:br>
              <a:rPr lang="en-US" dirty="0"/>
            </a:br>
            <a:r>
              <a:rPr lang="en-US" dirty="0"/>
              <a:t>PDU Side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251F3-1125-A1CE-951A-98B9F2338701}"/>
              </a:ext>
            </a:extLst>
          </p:cNvPr>
          <p:cNvSpPr txBox="1"/>
          <p:nvPr/>
        </p:nvSpPr>
        <p:spPr>
          <a:xfrm>
            <a:off x="1075173" y="4531806"/>
            <a:ext cx="1885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T4 Connector on</a:t>
            </a:r>
            <a:br>
              <a:rPr lang="en-US" dirty="0"/>
            </a:br>
            <a:r>
              <a:rPr lang="en-US" dirty="0"/>
              <a:t>Cold-TPC PDU Box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8F1FAF-3A60-0DD2-7044-598AC1A67B6E}"/>
              </a:ext>
            </a:extLst>
          </p:cNvPr>
          <p:cNvCxnSpPr>
            <a:cxnSpLocks/>
          </p:cNvCxnSpPr>
          <p:nvPr/>
        </p:nvCxnSpPr>
        <p:spPr>
          <a:xfrm>
            <a:off x="3967424" y="3112770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7EFD07-BD4A-8D35-958E-B08700D5DE9B}"/>
              </a:ext>
            </a:extLst>
          </p:cNvPr>
          <p:cNvCxnSpPr>
            <a:cxnSpLocks/>
          </p:cNvCxnSpPr>
          <p:nvPr/>
        </p:nvCxnSpPr>
        <p:spPr>
          <a:xfrm>
            <a:off x="3967424" y="3364230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80920A-0BA3-C7BA-A045-E764FA4E5027}"/>
              </a:ext>
            </a:extLst>
          </p:cNvPr>
          <p:cNvSpPr txBox="1"/>
          <p:nvPr/>
        </p:nvSpPr>
        <p:spPr>
          <a:xfrm>
            <a:off x="5777948" y="2906719"/>
            <a:ext cx="10887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TEMP Telemetry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2F8E75-6B75-8A39-CF20-31FE65F06F62}"/>
              </a:ext>
            </a:extLst>
          </p:cNvPr>
          <p:cNvCxnSpPr>
            <a:cxnSpLocks/>
          </p:cNvCxnSpPr>
          <p:nvPr/>
        </p:nvCxnSpPr>
        <p:spPr>
          <a:xfrm>
            <a:off x="3967424" y="3624977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FD0DCA9-6A31-3D72-E446-B9F6402035AF}"/>
              </a:ext>
            </a:extLst>
          </p:cNvPr>
          <p:cNvSpPr txBox="1"/>
          <p:nvPr/>
        </p:nvSpPr>
        <p:spPr>
          <a:xfrm>
            <a:off x="5653891" y="3405594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-5V Voltage Telem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BDC8E7E-1E39-7679-7BDD-C4B75C252C0C}"/>
              </a:ext>
            </a:extLst>
          </p:cNvPr>
          <p:cNvCxnSpPr>
            <a:cxnSpLocks/>
          </p:cNvCxnSpPr>
          <p:nvPr/>
        </p:nvCxnSpPr>
        <p:spPr>
          <a:xfrm>
            <a:off x="3967424" y="3876437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B7F31E-9261-99A4-3A3E-E8E0B905BCD4}"/>
              </a:ext>
            </a:extLst>
          </p:cNvPr>
          <p:cNvSpPr txBox="1"/>
          <p:nvPr/>
        </p:nvSpPr>
        <p:spPr>
          <a:xfrm>
            <a:off x="5913174" y="3153502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Telem RTN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62C9582-F5CC-8393-C135-44FCFF0B8C21}"/>
              </a:ext>
            </a:extLst>
          </p:cNvPr>
          <p:cNvCxnSpPr>
            <a:cxnSpLocks/>
          </p:cNvCxnSpPr>
          <p:nvPr/>
        </p:nvCxnSpPr>
        <p:spPr>
          <a:xfrm>
            <a:off x="3967424" y="4144328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62E230-3462-2806-F24F-F36C4787656A}"/>
              </a:ext>
            </a:extLst>
          </p:cNvPr>
          <p:cNvCxnSpPr>
            <a:cxnSpLocks/>
          </p:cNvCxnSpPr>
          <p:nvPr/>
        </p:nvCxnSpPr>
        <p:spPr>
          <a:xfrm>
            <a:off x="3967424" y="4395788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DFFE071-B9AE-5B9F-408C-934DC0CA8696}"/>
              </a:ext>
            </a:extLst>
          </p:cNvPr>
          <p:cNvSpPr txBox="1"/>
          <p:nvPr/>
        </p:nvSpPr>
        <p:spPr>
          <a:xfrm>
            <a:off x="5923451" y="4180088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Telem RTN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2CCCAD-EFE1-A6F9-FBE7-831EEE043326}"/>
              </a:ext>
            </a:extLst>
          </p:cNvPr>
          <p:cNvSpPr txBox="1"/>
          <p:nvPr/>
        </p:nvSpPr>
        <p:spPr>
          <a:xfrm>
            <a:off x="5719053" y="3926248"/>
            <a:ext cx="12153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+5V Voltage Telem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C9A6432-D0FB-406C-C487-D6CCC188DA0E}"/>
              </a:ext>
            </a:extLst>
          </p:cNvPr>
          <p:cNvCxnSpPr>
            <a:cxnSpLocks/>
          </p:cNvCxnSpPr>
          <p:nvPr/>
        </p:nvCxnSpPr>
        <p:spPr>
          <a:xfrm>
            <a:off x="3967424" y="4656535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4AF8A5A-E8F6-9329-6F10-1714F79B9FA1}"/>
              </a:ext>
            </a:extLst>
          </p:cNvPr>
          <p:cNvSpPr txBox="1"/>
          <p:nvPr/>
        </p:nvSpPr>
        <p:spPr>
          <a:xfrm>
            <a:off x="5653891" y="4424705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-5V Current Telem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1156B47-62D0-1571-72AF-535A7E87EDB4}"/>
              </a:ext>
            </a:extLst>
          </p:cNvPr>
          <p:cNvCxnSpPr>
            <a:cxnSpLocks/>
          </p:cNvCxnSpPr>
          <p:nvPr/>
        </p:nvCxnSpPr>
        <p:spPr>
          <a:xfrm>
            <a:off x="3967424" y="4907995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EF64568-6FA9-B2BD-0CB2-71FB2E46FA05}"/>
              </a:ext>
            </a:extLst>
          </p:cNvPr>
          <p:cNvSpPr txBox="1"/>
          <p:nvPr/>
        </p:nvSpPr>
        <p:spPr>
          <a:xfrm>
            <a:off x="5923451" y="4695989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Telem RTN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D9B06FA-978A-9710-D49D-65C27F8DC252}"/>
              </a:ext>
            </a:extLst>
          </p:cNvPr>
          <p:cNvCxnSpPr>
            <a:cxnSpLocks/>
          </p:cNvCxnSpPr>
          <p:nvPr/>
        </p:nvCxnSpPr>
        <p:spPr>
          <a:xfrm>
            <a:off x="3967424" y="5149215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BD47F93-6EEC-23B7-ECEF-AB8CBA0DB709}"/>
              </a:ext>
            </a:extLst>
          </p:cNvPr>
          <p:cNvSpPr txBox="1"/>
          <p:nvPr/>
        </p:nvSpPr>
        <p:spPr>
          <a:xfrm>
            <a:off x="5778566" y="4949905"/>
            <a:ext cx="11384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+5 Current Telem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73EE168-B176-66F5-A8B0-2C7AE663BCBD}"/>
              </a:ext>
            </a:extLst>
          </p:cNvPr>
          <p:cNvCxnSpPr>
            <a:cxnSpLocks/>
          </p:cNvCxnSpPr>
          <p:nvPr/>
        </p:nvCxnSpPr>
        <p:spPr>
          <a:xfrm>
            <a:off x="3967424" y="5400675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B749490-3E48-6BE0-94D3-55BD0EA40E25}"/>
              </a:ext>
            </a:extLst>
          </p:cNvPr>
          <p:cNvSpPr txBox="1"/>
          <p:nvPr/>
        </p:nvSpPr>
        <p:spPr>
          <a:xfrm>
            <a:off x="5933255" y="5183066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Telem RTN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64E1C7-1410-0ADA-8324-E63451FCE631}"/>
              </a:ext>
            </a:extLst>
          </p:cNvPr>
          <p:cNvSpPr txBox="1"/>
          <p:nvPr/>
        </p:nvSpPr>
        <p:spPr>
          <a:xfrm>
            <a:off x="6002559" y="5436982"/>
            <a:ext cx="651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Enable 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B18698-9C69-81AD-CADA-11D06203AF09}"/>
              </a:ext>
            </a:extLst>
          </p:cNvPr>
          <p:cNvCxnSpPr>
            <a:cxnSpLocks/>
          </p:cNvCxnSpPr>
          <p:nvPr/>
        </p:nvCxnSpPr>
        <p:spPr>
          <a:xfrm>
            <a:off x="3967424" y="5661422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EAC22C0-808F-9EB2-555D-2AF030031D09}"/>
              </a:ext>
            </a:extLst>
          </p:cNvPr>
          <p:cNvCxnSpPr>
            <a:cxnSpLocks/>
          </p:cNvCxnSpPr>
          <p:nvPr/>
        </p:nvCxnSpPr>
        <p:spPr>
          <a:xfrm>
            <a:off x="3967424" y="5912882"/>
            <a:ext cx="3120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AB7F1D6-C5DA-9038-7387-0A49A26A1234}"/>
              </a:ext>
            </a:extLst>
          </p:cNvPr>
          <p:cNvSpPr txBox="1"/>
          <p:nvPr/>
        </p:nvSpPr>
        <p:spPr>
          <a:xfrm>
            <a:off x="6009582" y="5724253"/>
            <a:ext cx="6254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Enable -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7ADF2D9-D76C-A7B6-ABDD-4E0A146C3784}"/>
              </a:ext>
            </a:extLst>
          </p:cNvPr>
          <p:cNvCxnSpPr>
            <a:cxnSpLocks/>
          </p:cNvCxnSpPr>
          <p:nvPr/>
        </p:nvCxnSpPr>
        <p:spPr>
          <a:xfrm flipV="1">
            <a:off x="3977228" y="6935867"/>
            <a:ext cx="3110209" cy="78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805FBB95-D97F-A1DC-8FA9-3DA8AA1BDA56}"/>
              </a:ext>
            </a:extLst>
          </p:cNvPr>
          <p:cNvSpPr/>
          <p:nvPr/>
        </p:nvSpPr>
        <p:spPr>
          <a:xfrm>
            <a:off x="4409376" y="3054410"/>
            <a:ext cx="93784" cy="35834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3F5965B-E63C-232D-7DAD-CEA657AC19AF}"/>
              </a:ext>
            </a:extLst>
          </p:cNvPr>
          <p:cNvSpPr txBox="1"/>
          <p:nvPr/>
        </p:nvSpPr>
        <p:spPr>
          <a:xfrm>
            <a:off x="4512964" y="2788487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BCC7ACA-B75C-E925-AFCA-853411618025}"/>
              </a:ext>
            </a:extLst>
          </p:cNvPr>
          <p:cNvCxnSpPr>
            <a:stCxn id="85" idx="0"/>
            <a:endCxn id="86" idx="1"/>
          </p:cNvCxnSpPr>
          <p:nvPr/>
        </p:nvCxnSpPr>
        <p:spPr>
          <a:xfrm rot="5400000" flipH="1" flipV="1">
            <a:off x="4417057" y="2958503"/>
            <a:ext cx="135118" cy="566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92F08048-0EB0-232A-914F-E05AD4D71C06}"/>
              </a:ext>
            </a:extLst>
          </p:cNvPr>
          <p:cNvSpPr/>
          <p:nvPr/>
        </p:nvSpPr>
        <p:spPr>
          <a:xfrm>
            <a:off x="4485032" y="3575083"/>
            <a:ext cx="93784" cy="35834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8793802-F02C-95C5-BEDF-D12A47CA7115}"/>
              </a:ext>
            </a:extLst>
          </p:cNvPr>
          <p:cNvSpPr txBox="1"/>
          <p:nvPr/>
        </p:nvSpPr>
        <p:spPr>
          <a:xfrm>
            <a:off x="4588620" y="330916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5E46DC5F-BFF8-8C24-CA66-3E5D0310E104}"/>
              </a:ext>
            </a:extLst>
          </p:cNvPr>
          <p:cNvCxnSpPr>
            <a:stCxn id="90" idx="0"/>
            <a:endCxn id="91" idx="1"/>
          </p:cNvCxnSpPr>
          <p:nvPr/>
        </p:nvCxnSpPr>
        <p:spPr>
          <a:xfrm rot="5400000" flipH="1" flipV="1">
            <a:off x="4492713" y="3479176"/>
            <a:ext cx="135118" cy="566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509ACA7A-6A51-59BC-9657-36C131515A52}"/>
              </a:ext>
            </a:extLst>
          </p:cNvPr>
          <p:cNvSpPr/>
          <p:nvPr/>
        </p:nvSpPr>
        <p:spPr>
          <a:xfrm>
            <a:off x="4556460" y="4097353"/>
            <a:ext cx="93784" cy="35834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647F3F6-A035-3370-A2FE-221075776313}"/>
              </a:ext>
            </a:extLst>
          </p:cNvPr>
          <p:cNvSpPr txBox="1"/>
          <p:nvPr/>
        </p:nvSpPr>
        <p:spPr>
          <a:xfrm>
            <a:off x="4660048" y="383143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B7E55EBA-FB82-8E83-A8AB-383A295B0779}"/>
              </a:ext>
            </a:extLst>
          </p:cNvPr>
          <p:cNvCxnSpPr>
            <a:stCxn id="93" idx="0"/>
            <a:endCxn id="94" idx="1"/>
          </p:cNvCxnSpPr>
          <p:nvPr/>
        </p:nvCxnSpPr>
        <p:spPr>
          <a:xfrm rot="5400000" flipH="1" flipV="1">
            <a:off x="4564141" y="4001446"/>
            <a:ext cx="135118" cy="566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671E660A-92B3-787C-35BD-B432253F9D41}"/>
              </a:ext>
            </a:extLst>
          </p:cNvPr>
          <p:cNvSpPr/>
          <p:nvPr/>
        </p:nvSpPr>
        <p:spPr>
          <a:xfrm>
            <a:off x="4635715" y="4611971"/>
            <a:ext cx="93784" cy="35834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90195F0-7538-F72B-4CB8-F735F42F1E09}"/>
              </a:ext>
            </a:extLst>
          </p:cNvPr>
          <p:cNvSpPr txBox="1"/>
          <p:nvPr/>
        </p:nvSpPr>
        <p:spPr>
          <a:xfrm>
            <a:off x="4739303" y="4346048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0F0A8071-149D-1E74-AAEA-FA0A2D7C5B08}"/>
              </a:ext>
            </a:extLst>
          </p:cNvPr>
          <p:cNvCxnSpPr>
            <a:stCxn id="96" idx="0"/>
            <a:endCxn id="97" idx="1"/>
          </p:cNvCxnSpPr>
          <p:nvPr/>
        </p:nvCxnSpPr>
        <p:spPr>
          <a:xfrm rot="5400000" flipH="1" flipV="1">
            <a:off x="4643396" y="4516064"/>
            <a:ext cx="135118" cy="566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016C6F1B-18AC-7B76-5470-17A1D4766BD0}"/>
              </a:ext>
            </a:extLst>
          </p:cNvPr>
          <p:cNvSpPr/>
          <p:nvPr/>
        </p:nvSpPr>
        <p:spPr>
          <a:xfrm>
            <a:off x="4692411" y="5120569"/>
            <a:ext cx="93784" cy="35834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3891BA4-1D18-6CA0-6C2F-CC83B197E798}"/>
              </a:ext>
            </a:extLst>
          </p:cNvPr>
          <p:cNvSpPr txBox="1"/>
          <p:nvPr/>
        </p:nvSpPr>
        <p:spPr>
          <a:xfrm>
            <a:off x="4795999" y="4854646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39D28CB1-4401-88A5-9A5B-62406AF30092}"/>
              </a:ext>
            </a:extLst>
          </p:cNvPr>
          <p:cNvCxnSpPr>
            <a:stCxn id="99" idx="0"/>
            <a:endCxn id="100" idx="1"/>
          </p:cNvCxnSpPr>
          <p:nvPr/>
        </p:nvCxnSpPr>
        <p:spPr>
          <a:xfrm rot="5400000" flipH="1" flipV="1">
            <a:off x="4700092" y="5024662"/>
            <a:ext cx="135118" cy="566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694B27F6-F21D-84F3-8145-F824FFE27C9D}"/>
              </a:ext>
            </a:extLst>
          </p:cNvPr>
          <p:cNvSpPr/>
          <p:nvPr/>
        </p:nvSpPr>
        <p:spPr>
          <a:xfrm>
            <a:off x="4749282" y="5628067"/>
            <a:ext cx="93784" cy="358347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8811128-B505-1F95-4392-A178607212C7}"/>
              </a:ext>
            </a:extLst>
          </p:cNvPr>
          <p:cNvSpPr txBox="1"/>
          <p:nvPr/>
        </p:nvSpPr>
        <p:spPr>
          <a:xfrm>
            <a:off x="4852870" y="536214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TP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625ABB88-F7F3-A158-A2B3-72F7E12B2625}"/>
              </a:ext>
            </a:extLst>
          </p:cNvPr>
          <p:cNvCxnSpPr>
            <a:stCxn id="102" idx="0"/>
            <a:endCxn id="103" idx="1"/>
          </p:cNvCxnSpPr>
          <p:nvPr/>
        </p:nvCxnSpPr>
        <p:spPr>
          <a:xfrm rot="5400000" flipH="1" flipV="1">
            <a:off x="4756963" y="5532160"/>
            <a:ext cx="135118" cy="5669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A0EBD0EC-C633-22EC-500B-3D5137ACF5AA}"/>
              </a:ext>
            </a:extLst>
          </p:cNvPr>
          <p:cNvSpPr/>
          <p:nvPr/>
        </p:nvSpPr>
        <p:spPr>
          <a:xfrm>
            <a:off x="4082980" y="3035300"/>
            <a:ext cx="154004" cy="3709165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990B272-0D6D-5DBA-490F-4BD969873BDF}"/>
              </a:ext>
            </a:extLst>
          </p:cNvPr>
          <p:cNvSpPr/>
          <p:nvPr/>
        </p:nvSpPr>
        <p:spPr>
          <a:xfrm>
            <a:off x="4082980" y="6851224"/>
            <a:ext cx="154004" cy="1662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35E22D6-AB72-D487-5802-8F78A51A76AE}"/>
              </a:ext>
            </a:extLst>
          </p:cNvPr>
          <p:cNvCxnSpPr>
            <a:stCxn id="106" idx="0"/>
            <a:endCxn id="105" idx="4"/>
          </p:cNvCxnSpPr>
          <p:nvPr/>
        </p:nvCxnSpPr>
        <p:spPr>
          <a:xfrm flipV="1">
            <a:off x="4159982" y="6744465"/>
            <a:ext cx="0" cy="1067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A3C28ED3-A297-77CA-4D03-AFB65C56B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494" y="1634338"/>
            <a:ext cx="943889" cy="838635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D07B1BD-8AAF-48EB-1042-1DED678E2592}"/>
              </a:ext>
            </a:extLst>
          </p:cNvPr>
          <p:cNvSpPr txBox="1"/>
          <p:nvPr/>
        </p:nvSpPr>
        <p:spPr>
          <a:xfrm>
            <a:off x="6459097" y="1342369"/>
            <a:ext cx="18662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Amphenol CONEC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PN:  163A16599X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4ACF0669-8337-29AA-1167-B3B5EB387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535" y="7423441"/>
            <a:ext cx="1105586" cy="86757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D123F1BB-101C-D970-CBD3-907A225967B9}"/>
              </a:ext>
            </a:extLst>
          </p:cNvPr>
          <p:cNvSpPr txBox="1"/>
          <p:nvPr/>
        </p:nvSpPr>
        <p:spPr>
          <a:xfrm>
            <a:off x="6480298" y="7124070"/>
            <a:ext cx="18662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Amphenol CONEC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PN:  16-001760E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65EA8CF5-111B-75B9-C8F9-EE689CAD0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16" y="1678153"/>
            <a:ext cx="895766" cy="80806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5E2FC73B-7069-79CF-34B1-AA530BF22B6B}"/>
              </a:ext>
            </a:extLst>
          </p:cNvPr>
          <p:cNvSpPr txBox="1"/>
          <p:nvPr/>
        </p:nvSpPr>
        <p:spPr>
          <a:xfrm>
            <a:off x="2765420" y="1388585"/>
            <a:ext cx="18662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Amphenol CONEC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PN:  164A17009X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8F1E8C5-B63B-6DDF-121C-B3D3EFAF7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17" y="7423441"/>
            <a:ext cx="1105586" cy="867578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31357ED7-6FB2-C1D9-1FD0-D27E5DE2C183}"/>
              </a:ext>
            </a:extLst>
          </p:cNvPr>
          <p:cNvSpPr txBox="1"/>
          <p:nvPr/>
        </p:nvSpPr>
        <p:spPr>
          <a:xfrm>
            <a:off x="2636880" y="7124070"/>
            <a:ext cx="18662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Amphenol CONEC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PN:  16-001760E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FEC566C-1D63-C953-1091-75155942BF94}"/>
              </a:ext>
            </a:extLst>
          </p:cNvPr>
          <p:cNvSpPr txBox="1"/>
          <p:nvPr/>
        </p:nvSpPr>
        <p:spPr>
          <a:xfrm>
            <a:off x="5860588" y="3669413"/>
            <a:ext cx="779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Telem RTN</a:t>
            </a:r>
          </a:p>
        </p:txBody>
      </p:sp>
    </p:spTree>
    <p:extLst>
      <p:ext uri="{BB962C8B-B14F-4D97-AF65-F5344CB8AC3E}">
        <p14:creationId xmlns:p14="http://schemas.microsoft.com/office/powerpoint/2010/main" val="3373228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6074-B7ED-CE24-8780-363A341FF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Harnessing Nomenclature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941943-CA57-B3E9-4DC0-1523D7472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5632" y="2677584"/>
            <a:ext cx="9570463" cy="638196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Classes of Harnessing</a:t>
            </a:r>
          </a:p>
          <a:p>
            <a:pPr lvl="1"/>
            <a:r>
              <a:rPr lang="en-US" dirty="0"/>
              <a:t>Input Power Cables to the PDU (Preceded with a </a:t>
            </a:r>
            <a:r>
              <a:rPr lang="en-US" b="1" dirty="0"/>
              <a:t>P</a:t>
            </a:r>
            <a:r>
              <a:rPr lang="en-US" dirty="0"/>
              <a:t>) at the box level</a:t>
            </a:r>
          </a:p>
          <a:p>
            <a:pPr lvl="1"/>
            <a:r>
              <a:rPr lang="en-US" dirty="0"/>
              <a:t>Telemetry Cables within the PDU (Preceded with a </a:t>
            </a:r>
            <a:r>
              <a:rPr lang="en-US" b="1" dirty="0"/>
              <a:t>T</a:t>
            </a:r>
            <a:r>
              <a:rPr lang="en-US" dirty="0"/>
              <a:t>) at the box level</a:t>
            </a:r>
          </a:p>
          <a:p>
            <a:pPr lvl="1"/>
            <a:r>
              <a:rPr lang="en-US" dirty="0"/>
              <a:t>Cables providing power From the PDU (Preceded with a </a:t>
            </a:r>
            <a:r>
              <a:rPr lang="en-US" b="1" dirty="0"/>
              <a:t>J</a:t>
            </a:r>
            <a:r>
              <a:rPr lang="en-US" dirty="0"/>
              <a:t>) at the box level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644B23-4D11-4DCF-252C-6C2A14DAB6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-677909" y="3917312"/>
            <a:ext cx="6708006" cy="3576463"/>
          </a:xfrm>
        </p:spPr>
      </p:pic>
    </p:spTree>
    <p:extLst>
      <p:ext uri="{BB962C8B-B14F-4D97-AF65-F5344CB8AC3E}">
        <p14:creationId xmlns:p14="http://schemas.microsoft.com/office/powerpoint/2010/main" val="120200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D8EEED-4D7C-3386-6B13-18ADDCC876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COLD TPC PDU</a:t>
            </a:r>
          </a:p>
        </p:txBody>
      </p:sp>
    </p:spTree>
    <p:extLst>
      <p:ext uri="{BB962C8B-B14F-4D97-AF65-F5344CB8AC3E}">
        <p14:creationId xmlns:p14="http://schemas.microsoft.com/office/powerpoint/2010/main" val="148434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2287-6BDD-D469-D38F-4ADC82E99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Cold TPC SiPM Bias Power 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909D17-8184-EFDA-EC75-744D6D6D7D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3641" y="2876876"/>
            <a:ext cx="7645914" cy="561938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2DE0C-D937-8D4E-273A-E50867C0DB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Image to the left is describing the board providing power for both the SiPM Bias as well as the telemetry section of the SiPM Bias Board.  </a:t>
            </a:r>
          </a:p>
          <a:p>
            <a:pPr lvl="1"/>
            <a:r>
              <a:rPr lang="en-US" dirty="0"/>
              <a:t>J2 – J7 will provide +12V and +5V to each SiPM Bias Board.</a:t>
            </a:r>
          </a:p>
          <a:p>
            <a:pPr lvl="1"/>
            <a:r>
              <a:rPr lang="en-US" dirty="0"/>
              <a:t>This board will receive +12V from the Main DC-DC PDU Board.</a:t>
            </a:r>
          </a:p>
        </p:txBody>
      </p:sp>
    </p:spTree>
    <p:extLst>
      <p:ext uri="{BB962C8B-B14F-4D97-AF65-F5344CB8AC3E}">
        <p14:creationId xmlns:p14="http://schemas.microsoft.com/office/powerpoint/2010/main" val="377066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6FEC-867B-3782-2432-44BB7681E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Cold TPC SiPM Bias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7BA2-E08A-CA8D-4DB2-288711AAA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612" y="2753401"/>
            <a:ext cx="5027295" cy="6381962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The SiPM Bias Board is shown to the Right.  </a:t>
            </a:r>
          </a:p>
          <a:p>
            <a:pPr lvl="1"/>
            <a:r>
              <a:rPr lang="en-US" sz="3013" dirty="0"/>
              <a:t>J1 and J2 receive the +12V and +5V (with returns) respectively.</a:t>
            </a:r>
          </a:p>
          <a:p>
            <a:pPr lvl="1"/>
            <a:r>
              <a:rPr lang="en-US" sz="3013" dirty="0"/>
              <a:t>J3 is the command / control, and telemetry portal to this board.  </a:t>
            </a:r>
          </a:p>
          <a:p>
            <a:pPr lvl="1"/>
            <a:r>
              <a:rPr lang="en-US" sz="3013" dirty="0"/>
              <a:t>U1 is the 1/16A12-P4-I5 converter manufactured by Ultravolt and will provide the prescribed voltage rail to each SiPM within the Cold TPC Section.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2C4F87-CC94-EA6D-B491-9A243C766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801816"/>
            <a:ext cx="9025880" cy="293076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C1FC7-3CC9-360A-29C4-3305E555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5944382"/>
            <a:ext cx="9025879" cy="30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9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B529-93BA-9FA4-B0F8-D8862A9B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Cold TPC SiPM Bias Box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9AB86-D1CB-F490-9EFA-22A08DF2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590" y="2048082"/>
            <a:ext cx="12560797" cy="7619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4CC49-16FE-95C9-0464-AD71C2D0A787}"/>
              </a:ext>
            </a:extLst>
          </p:cNvPr>
          <p:cNvSpPr txBox="1"/>
          <p:nvPr/>
        </p:nvSpPr>
        <p:spPr>
          <a:xfrm>
            <a:off x="12964473" y="2130549"/>
            <a:ext cx="86273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Chassis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6C1724-EBBD-FAA7-1F54-F781D5799F31}"/>
              </a:ext>
            </a:extLst>
          </p:cNvPr>
          <p:cNvCxnSpPr>
            <a:stCxn id="10" idx="1"/>
          </p:cNvCxnSpPr>
          <p:nvPr/>
        </p:nvCxnSpPr>
        <p:spPr>
          <a:xfrm flipH="1">
            <a:off x="12208476" y="2315215"/>
            <a:ext cx="755997" cy="267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709770-0488-6B03-6F52-20F04E5901BB}"/>
              </a:ext>
            </a:extLst>
          </p:cNvPr>
          <p:cNvSpPr txBox="1"/>
          <p:nvPr/>
        </p:nvSpPr>
        <p:spPr>
          <a:xfrm>
            <a:off x="3534032" y="269795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552F0-F6A7-DF15-27C3-E6858335F376}"/>
              </a:ext>
            </a:extLst>
          </p:cNvPr>
          <p:cNvSpPr txBox="1"/>
          <p:nvPr/>
        </p:nvSpPr>
        <p:spPr>
          <a:xfrm>
            <a:off x="3534032" y="849739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79818-EB3D-DADD-8160-1AFE8E118292}"/>
              </a:ext>
            </a:extLst>
          </p:cNvPr>
          <p:cNvSpPr txBox="1"/>
          <p:nvPr/>
        </p:nvSpPr>
        <p:spPr>
          <a:xfrm>
            <a:off x="5008605" y="5403017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W-102 - 104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5EA66-4365-A7D7-D080-55ADF74DEB78}"/>
              </a:ext>
            </a:extLst>
          </p:cNvPr>
          <p:cNvSpPr txBox="1"/>
          <p:nvPr/>
        </p:nvSpPr>
        <p:spPr>
          <a:xfrm>
            <a:off x="5008605" y="570454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W-105 - 107</a:t>
            </a:r>
          </a:p>
        </p:txBody>
      </p:sp>
    </p:spTree>
    <p:extLst>
      <p:ext uri="{BB962C8B-B14F-4D97-AF65-F5344CB8AC3E}">
        <p14:creationId xmlns:p14="http://schemas.microsoft.com/office/powerpoint/2010/main" val="1040277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5712D2-A043-4F81-D408-6494BD381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Cold TPC SiPM Bias Box Design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F44A3C-7E18-AA48-994A-1DEB76808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6570" y="2678113"/>
            <a:ext cx="9411660" cy="6381750"/>
          </a:xfrm>
        </p:spPr>
      </p:pic>
    </p:spTree>
    <p:extLst>
      <p:ext uri="{BB962C8B-B14F-4D97-AF65-F5344CB8AC3E}">
        <p14:creationId xmlns:p14="http://schemas.microsoft.com/office/powerpoint/2010/main" val="2859492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3975</TotalTime>
  <Words>2356</Words>
  <Application>Microsoft Office PowerPoint</Application>
  <PresentationFormat>Custom</PresentationFormat>
  <Paragraphs>658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Symbol</vt:lpstr>
      <vt:lpstr>Office Theme</vt:lpstr>
      <vt:lpstr>GRAMS PDU Description</vt:lpstr>
      <vt:lpstr>List of Sub-Systems in the PDU</vt:lpstr>
      <vt:lpstr>Design Philosophy</vt:lpstr>
      <vt:lpstr>Harnessing Nomenclature</vt:lpstr>
      <vt:lpstr>COLD TPC PDU</vt:lpstr>
      <vt:lpstr>Cold TPC SiPM Bias Power Board</vt:lpstr>
      <vt:lpstr>Cold TPC SiPM Bias Board</vt:lpstr>
      <vt:lpstr>Cold TPC SiPM Bias Box Diagram</vt:lpstr>
      <vt:lpstr>Cold TPC SiPM Bias Box Design</vt:lpstr>
      <vt:lpstr>Cold TPC Charge and SiPM Pre-Amp Power Board</vt:lpstr>
      <vt:lpstr>SiPM Pre-Amplifier Board</vt:lpstr>
      <vt:lpstr>Charge Pre-Amplifier Board</vt:lpstr>
      <vt:lpstr>Cold TPC Charge and SiPM Pre-Amp Box Diagram</vt:lpstr>
      <vt:lpstr>High Voltage Bias (-10kV) for Cold TPC</vt:lpstr>
      <vt:lpstr>WARM TPC PDU</vt:lpstr>
      <vt:lpstr>Warm TPC Boards</vt:lpstr>
      <vt:lpstr>CAEN-NEVIS DAQ PDU Box Diagram</vt:lpstr>
      <vt:lpstr>CAEN-NEVIS +/- 5V PDU Board</vt:lpstr>
      <vt:lpstr>CAEN-NEVIS +12V Board</vt:lpstr>
      <vt:lpstr>CAEN-NEVIS +3.3V PDU Board</vt:lpstr>
      <vt:lpstr>Shaper PDU Box Diagram</vt:lpstr>
      <vt:lpstr>The Shaper Board</vt:lpstr>
      <vt:lpstr>FLIGHT Computer PDU</vt:lpstr>
      <vt:lpstr>CPU PDU Board</vt:lpstr>
      <vt:lpstr>CPU PDU Power Dissipation</vt:lpstr>
      <vt:lpstr>CPU PDU Box Diagram</vt:lpstr>
      <vt:lpstr>Time-of-Flight PDU</vt:lpstr>
      <vt:lpstr>Time of Flight</vt:lpstr>
      <vt:lpstr>TOF Box Diagram</vt:lpstr>
      <vt:lpstr>Total Power Draw</vt:lpstr>
      <vt:lpstr>Backup Slides</vt:lpstr>
      <vt:lpstr>PowerPoint Presentation</vt:lpstr>
      <vt:lpstr>PowerPoint Presentation</vt:lpstr>
      <vt:lpstr>Warm TPC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NASA OCIO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Durachka, David Ryan. (GSFC-5640)</dc:creator>
  <cp:lastModifiedBy>Durachka, David Ryan. (GSFC-5640)</cp:lastModifiedBy>
  <cp:revision>25</cp:revision>
  <dcterms:created xsi:type="dcterms:W3CDTF">2025-05-08T13:08:06Z</dcterms:created>
  <dcterms:modified xsi:type="dcterms:W3CDTF">2025-06-13T19:44:52Z</dcterms:modified>
</cp:coreProperties>
</file>